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sldIdLst>
    <p:sldId id="280" r:id="rId3"/>
    <p:sldId id="281" r:id="rId4"/>
    <p:sldId id="282" r:id="rId5"/>
    <p:sldId id="300" r:id="rId6"/>
    <p:sldId id="302" r:id="rId7"/>
    <p:sldId id="304" r:id="rId8"/>
    <p:sldId id="600" r:id="rId9"/>
    <p:sldId id="305" r:id="rId10"/>
    <p:sldId id="306" r:id="rId11"/>
    <p:sldId id="307" r:id="rId12"/>
    <p:sldId id="308" r:id="rId13"/>
    <p:sldId id="292" r:id="rId14"/>
    <p:sldId id="309" r:id="rId15"/>
    <p:sldId id="311" r:id="rId16"/>
    <p:sldId id="312" r:id="rId17"/>
    <p:sldId id="310" r:id="rId18"/>
    <p:sldId id="313" r:id="rId19"/>
    <p:sldId id="314" r:id="rId20"/>
    <p:sldId id="579" r:id="rId21"/>
    <p:sldId id="580" r:id="rId22"/>
    <p:sldId id="571" r:id="rId23"/>
    <p:sldId id="581" r:id="rId24"/>
    <p:sldId id="582" r:id="rId25"/>
    <p:sldId id="296" r:id="rId26"/>
    <p:sldId id="583" r:id="rId27"/>
    <p:sldId id="584" r:id="rId28"/>
    <p:sldId id="586" r:id="rId29"/>
    <p:sldId id="587" r:id="rId30"/>
    <p:sldId id="588" r:id="rId31"/>
    <p:sldId id="585" r:id="rId32"/>
    <p:sldId id="589" r:id="rId33"/>
    <p:sldId id="291" r:id="rId34"/>
    <p:sldId id="590" r:id="rId35"/>
    <p:sldId id="591" r:id="rId36"/>
    <p:sldId id="283" r:id="rId37"/>
    <p:sldId id="572" r:id="rId38"/>
    <p:sldId id="597" r:id="rId39"/>
    <p:sldId id="598" r:id="rId40"/>
    <p:sldId id="599" r:id="rId41"/>
    <p:sldId id="592" r:id="rId42"/>
    <p:sldId id="286" r:id="rId43"/>
    <p:sldId id="577" r:id="rId44"/>
    <p:sldId id="284" r:id="rId45"/>
    <p:sldId id="595" r:id="rId46"/>
    <p:sldId id="596" r:id="rId47"/>
    <p:sldId id="574" r:id="rId48"/>
    <p:sldId id="59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pos="257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  <p15:guide id="8" pos="529" userDrawn="1">
          <p15:clr>
            <a:srgbClr val="A4A3A4"/>
          </p15:clr>
        </p15:guide>
        <p15:guide id="9" orient="horz" pos="3793" userDrawn="1">
          <p15:clr>
            <a:srgbClr val="A4A3A4"/>
          </p15:clr>
        </p15:guide>
        <p15:guide id="10" pos="6698" userDrawn="1">
          <p15:clr>
            <a:srgbClr val="A4A3A4"/>
          </p15:clr>
        </p15:guide>
        <p15:guide id="11" orient="horz" pos="3113" userDrawn="1">
          <p15:clr>
            <a:srgbClr val="A4A3A4"/>
          </p15:clr>
        </p15:guide>
        <p15:guide id="12" pos="5269" userDrawn="1">
          <p15:clr>
            <a:srgbClr val="A4A3A4"/>
          </p15:clr>
        </p15:guide>
        <p15:guide id="13" pos="2389" userDrawn="1">
          <p15:clr>
            <a:srgbClr val="A4A3A4"/>
          </p15:clr>
        </p15:guide>
        <p15:guide id="14" pos="7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FBFBF"/>
    <a:srgbClr val="ADE1FF"/>
    <a:srgbClr val="1976D3"/>
    <a:srgbClr val="4F81BC"/>
    <a:srgbClr val="FFFFFF"/>
    <a:srgbClr val="CDCDCD"/>
    <a:srgbClr val="FFCBD8"/>
    <a:srgbClr val="FFC4BC"/>
    <a:srgbClr val="BDC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2"/>
    <p:restoredTop sz="37061"/>
  </p:normalViewPr>
  <p:slideViewPr>
    <p:cSldViewPr snapToGrid="0" snapToObjects="1" showGuides="1">
      <p:cViewPr>
        <p:scale>
          <a:sx n="100" d="100"/>
          <a:sy n="100" d="100"/>
        </p:scale>
        <p:origin x="-426" y="177"/>
      </p:cViewPr>
      <p:guideLst>
        <p:guide orient="horz" pos="2160"/>
        <p:guide pos="3840"/>
        <p:guide orient="horz" pos="255"/>
        <p:guide orient="horz" pos="4065"/>
        <p:guide pos="257"/>
        <p:guide pos="7423"/>
        <p:guide orient="horz" pos="595"/>
        <p:guide pos="529"/>
        <p:guide orient="horz" pos="3793"/>
        <p:guide pos="6698"/>
        <p:guide orient="horz" pos="3113"/>
        <p:guide pos="5269"/>
        <p:guide pos="238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F202D-56AB-AD46-8B88-A20FB594FC05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5C9AC-9A58-5B43-8EE4-456B288E9F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57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/photo/woman-looking-sideways-2093301/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42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/photo/person-in-white-long-sleeve-shirt-with-both-hands-photo-951572/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54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/photo/person-in-white-long-sleeve-shirt-with-both-hands-photo-951572/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542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/photo/person-in-white-long-sleeve-shirt-with-both-hands-photo-951572/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06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/photo/person-in-white-long-sleeve-shirt-with-both-hands-photo-951572/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960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/photo/adventure-altitude-clear-sky-cold-633198/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/photo/topless-man-facing-mirror-2065809/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75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/photo/selective-focus-photography-of-woman-wearing-sunglasses-1930618/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/photo/body-of-water-near-rocks-2058732/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/photo/woman-wearing-white-scoop-neck-long-sleeved-shirt-and-brown-pleated-skirt-1845147/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/photo/low-angle-photo-of-person-holding-crystal-ball-2083505/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87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/photo/man-closing-his-eyes-reflection-on-mirror-1906537/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/photo/photo-of-girl-wearing-red-hat-2085246/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/photo/modern-architecture-1774931/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72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/photo/man-closing-his-eyes-reflection-on-mirror-1906537/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/photo/photo-of-girl-wearing-red-hat-2085246/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/photo/modern-architecture-1774931/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04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/photo/man-closing-his-eyes-reflection-on-mirror-1906537/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/photo/photo-of-girl-wearing-red-hat-2085246/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/photo/modern-architecture-1774931/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00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/photo/man-wearing-white-long-sleeved-dress-shirt-holding-rectangular-frame-2035871/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/photo/man-wearing-black-jacket-2042187/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93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/photo/man-wearing-white-long-sleeved-dress-shirt-holding-rectangular-frame-2035871/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/photo/man-wearing-black-jacket-2042187/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881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/photo/man-wearing-white-long-sleeved-dress-shirt-holding-rectangular-frame-2035871/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/photo/man-wearing-black-jacket-2042187/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430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/photo/man-wearing-white-long-sleeved-dress-shirt-holding-rectangular-frame-2035871/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/photo/man-wearing-black-jacket-2042187/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55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/photo/man-wearing-white-long-sleeved-dress-shirt-holding-rectangular-frame-2035871/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/photo/man-wearing-black-jacket-2042187/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0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F5F20EDC-C1DA-42A8-B7A4-60CA8A9E65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4625" y="1219200"/>
            <a:ext cx="2160588" cy="1511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>
            <a:extLst>
              <a:ext uri="{FF2B5EF4-FFF2-40B4-BE49-F238E27FC236}">
                <a16:creationId xmlns:a16="http://schemas.microsoft.com/office/drawing/2014/main" id="{FF2A99EA-DFCB-46E0-9B6B-6E5F3A30DF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0312" y="1219200"/>
            <a:ext cx="2160588" cy="1511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>
            <a:extLst>
              <a:ext uri="{FF2B5EF4-FFF2-40B4-BE49-F238E27FC236}">
                <a16:creationId xmlns:a16="http://schemas.microsoft.com/office/drawing/2014/main" id="{011B6F19-E545-407F-A89C-6F135C6D3B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3300" y="2604052"/>
            <a:ext cx="2160588" cy="1511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93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984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78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FA71720C-5F56-4A17-B9CD-EBDCFE2CF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93508" y="1059997"/>
            <a:ext cx="2115503" cy="2077266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45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2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99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05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3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14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212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9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7596E7-3A35-364D-89E6-9FEF85698C7F}" type="datetimeFigureOut">
              <a:rPr kumimoji="1" lang="zh-CN" altLang="en-US" smtClean="0"/>
              <a:t>2022/12/12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95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ssinsight.io/analyze/pytorch/pytorch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BAB3101-3C73-8349-8708-25E732B72169}"/>
              </a:ext>
            </a:extLst>
          </p:cNvPr>
          <p:cNvSpPr/>
          <p:nvPr/>
        </p:nvSpPr>
        <p:spPr>
          <a:xfrm>
            <a:off x="839788" y="944563"/>
            <a:ext cx="10512425" cy="507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888B378-605B-F940-965C-BFDA253F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692" y="1582692"/>
            <a:ext cx="3692615" cy="3692615"/>
          </a:xfrm>
          <a:prstGeom prst="rect">
            <a:avLst/>
          </a:prstGeom>
        </p:spPr>
      </p:pic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9AD9907-D19A-4B4F-AF77-8ABA226EA130}"/>
              </a:ext>
            </a:extLst>
          </p:cNvPr>
          <p:cNvSpPr txBox="1"/>
          <p:nvPr/>
        </p:nvSpPr>
        <p:spPr>
          <a:xfrm>
            <a:off x="1453615" y="3914978"/>
            <a:ext cx="3275140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软需五杰组</a:t>
            </a:r>
            <a:endParaRPr kumimoji="1" lang="en-US" altLang="zh-CN" sz="1400" spc="2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魏鼎坤 周正 沈韵沨 龙鳞 裴宇航</a:t>
            </a:r>
            <a:endParaRPr kumimoji="1" lang="en-US" altLang="zh-CN" sz="1400" spc="2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56AA0B9-4FA2-C64A-9D58-ADF77F9EFC66}"/>
              </a:ext>
            </a:extLst>
          </p:cNvPr>
          <p:cNvSpPr txBox="1"/>
          <p:nvPr/>
        </p:nvSpPr>
        <p:spPr>
          <a:xfrm>
            <a:off x="8810382" y="1714426"/>
            <a:ext cx="60347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800" b="1" dirty="0">
                <a:solidFill>
                  <a:schemeClr val="bg1">
                    <a:lumMod val="7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12</a:t>
            </a:r>
            <a:endParaRPr kumimoji="1" lang="zh-CN" altLang="en-US" sz="2800" b="1" dirty="0">
              <a:solidFill>
                <a:schemeClr val="bg1">
                  <a:lumMod val="7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cxnSp>
        <p:nvCxnSpPr>
          <p:cNvPr id="10" name="直线连接符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A3874A1-CDD1-FE41-92F7-522CE109E2EF}"/>
              </a:ext>
            </a:extLst>
          </p:cNvPr>
          <p:cNvCxnSpPr>
            <a:cxnSpLocks/>
          </p:cNvCxnSpPr>
          <p:nvPr/>
        </p:nvCxnSpPr>
        <p:spPr>
          <a:xfrm flipV="1">
            <a:off x="8878153" y="2260498"/>
            <a:ext cx="467930" cy="48270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0B7142D-1FB7-5D44-8F5E-1E945F7CA6DC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18" name="矩形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7A523F5-80CA-C840-A42A-D05D0F2AB0D0}"/>
              </a:ext>
            </a:extLst>
          </p:cNvPr>
          <p:cNvSpPr/>
          <p:nvPr/>
        </p:nvSpPr>
        <p:spPr>
          <a:xfrm>
            <a:off x="10633076" y="4941889"/>
            <a:ext cx="1150938" cy="1511300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5FC34659-5C22-4034-AC47-F6067362D23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pic>
        <p:nvPicPr>
          <p:cNvPr id="19" name="图片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371FCD1-E564-471B-9444-47D2CC63280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34891" y="2537960"/>
            <a:ext cx="2111192" cy="211119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FBFA1F6-B3A5-B7C5-A80F-2E086B111A45}"/>
              </a:ext>
            </a:extLst>
          </p:cNvPr>
          <p:cNvGrpSpPr/>
          <p:nvPr/>
        </p:nvGrpSpPr>
        <p:grpSpPr>
          <a:xfrm>
            <a:off x="1222711" y="2255516"/>
            <a:ext cx="4873290" cy="1758791"/>
            <a:chOff x="1222711" y="1934094"/>
            <a:chExt cx="4873290" cy="1758791"/>
          </a:xfrm>
        </p:grpSpPr>
        <p:sp>
          <p:nvSpPr>
  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18CCFCFD-039E-6443-8F24-2E51961A88F4}"/>
                </a:ext>
              </a:extLst>
            </p:cNvPr>
            <p:cNvSpPr txBox="1"/>
            <p:nvPr/>
          </p:nvSpPr>
          <p:spPr>
            <a:xfrm>
              <a:off x="1222711" y="1934094"/>
              <a:ext cx="4873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Mid-Term</a:t>
              </a:r>
              <a:endParaRPr kumimoji="1"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endParaRPr>
            </a:p>
          </p:txBody>
        </p:sp>
        <p:sp>
          <p:nvSpPr>
  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1F3E7A15-B867-D22D-F492-B11CB42B7188}"/>
                </a:ext>
              </a:extLst>
            </p:cNvPr>
            <p:cNvSpPr txBox="1"/>
            <p:nvPr/>
          </p:nvSpPr>
          <p:spPr>
            <a:xfrm>
              <a:off x="1222711" y="2677222"/>
              <a:ext cx="4873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Presentation</a:t>
              </a:r>
              <a:endParaRPr kumimoji="1"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endParaRPr>
            </a:p>
          </p:txBody>
        </p:sp>
      </p:grpSp>
      <p:sp>
        <p:nvSpPr>
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0C9D570-D298-EB8C-A11A-B2DA9935D1CE}"/>
              </a:ext>
            </a:extLst>
          </p:cNvPr>
          <p:cNvSpPr txBox="1"/>
          <p:nvPr/>
        </p:nvSpPr>
        <p:spPr>
          <a:xfrm>
            <a:off x="9035728" y="2331069"/>
            <a:ext cx="59402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800" b="1" dirty="0">
                <a:solidFill>
                  <a:schemeClr val="bg1"/>
                </a:solidFill>
                <a:latin typeface="Josefin Sans" charset="0"/>
                <a:ea typeface="Josefin Sans" charset="0"/>
                <a:cs typeface="Josefin Sans" charset="0"/>
              </a:rPr>
              <a:t>05</a:t>
            </a:r>
            <a:endParaRPr kumimoji="1" lang="zh-CN" altLang="en-US" sz="2800" b="1" dirty="0">
              <a:solidFill>
                <a:schemeClr val="bg1"/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4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595D65C-EA8A-8E40-AB96-0D5EA97D1121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05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4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A0E62D7-23D0-9A46-A5FA-7F78D4E5F2D1}"/>
              </a:ext>
            </a:extLst>
          </p:cNvPr>
          <p:cNvSpPr/>
          <p:nvPr/>
        </p:nvSpPr>
        <p:spPr>
          <a:xfrm>
            <a:off x="741340" y="2226691"/>
            <a:ext cx="2864009" cy="300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   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本系统将主要面向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有意研究 </a:t>
            </a:r>
            <a:r>
              <a:rPr lang="en-US" altLang="zh-CN" sz="1600" b="1" u="sng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Pytorch</a:t>
            </a:r>
            <a:r>
              <a:rPr lang="en-US" altLang="zh-CN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开源项目的开发者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，该类用户的研究主题明确且单一，偏向轻度使用，但对于数据覆盖的全面性以及分析的专业性可能有较高的需求。在开发过程中可针对用户的行为特 征做相应优化调整。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Josefin Sans Light" charset="0"/>
            </a:endParaRP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1D2B0FC-3435-0344-A668-18A5EA560664}"/>
              </a:ext>
            </a:extLst>
          </p:cNvPr>
          <p:cNvSpPr txBox="1"/>
          <p:nvPr/>
        </p:nvSpPr>
        <p:spPr>
          <a:xfrm>
            <a:off x="1357433" y="1703844"/>
            <a:ext cx="163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用户群体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913AD431-21B8-4689-88D1-43B5AC1DA3B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0720858-9BA8-402E-3A6B-699C0A7BA252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0D5AF36-03A3-30D5-F3DC-B76BCAAF771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2E983B-B59B-E010-4B72-379546ECE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4" y="1308666"/>
            <a:ext cx="6205538" cy="4414838"/>
          </a:xfrm>
          <a:prstGeom prst="rect">
            <a:avLst/>
          </a:prstGeom>
        </p:spPr>
      </p:pic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9F4305A-FD0E-F135-649B-F2F21E52C7FA}"/>
              </a:ext>
            </a:extLst>
          </p:cNvPr>
          <p:cNvSpPr txBox="1"/>
          <p:nvPr/>
        </p:nvSpPr>
        <p:spPr>
          <a:xfrm>
            <a:off x="7274907" y="699679"/>
            <a:ext cx="163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spc="100" dirty="0">
                <a:solidFill>
                  <a:srgbClr val="4F81BC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Use Case</a:t>
            </a:r>
            <a:endParaRPr kumimoji="1" lang="zh-CN" altLang="en-US" sz="2800" b="1" spc="100" dirty="0">
              <a:solidFill>
                <a:srgbClr val="4F81BC"/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2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960AB19-081E-0FE7-64BF-C80CB028E093}"/>
              </a:ext>
            </a:extLst>
          </p:cNvPr>
          <p:cNvSpPr/>
          <p:nvPr/>
        </p:nvSpPr>
        <p:spPr>
          <a:xfrm>
            <a:off x="4864604" y="5763444"/>
            <a:ext cx="6398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由于不方便同时呈现</a:t>
            </a:r>
            <a:r>
              <a:rPr lang="en-US" altLang="zh-CN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11 </a:t>
            </a:r>
            <a:r>
              <a:rPr lang="zh-CN" altLang="en-US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个用例图和序列图</a:t>
            </a:r>
            <a:endParaRPr lang="en-US" altLang="zh-CN" sz="1400" dirty="0">
              <a:solidFill>
                <a:srgbClr val="4F81BC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此处以 </a:t>
            </a:r>
            <a:r>
              <a:rPr lang="en-US" altLang="zh-CN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Use Case 7 – </a:t>
            </a:r>
            <a:r>
              <a:rPr lang="zh-CN" altLang="en-US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用户查看项目 </a:t>
            </a:r>
            <a:r>
              <a:rPr lang="en-US" altLang="zh-CN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issue </a:t>
            </a:r>
            <a:r>
              <a:rPr lang="zh-CN" altLang="en-US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分析 的用例为例进进行展示</a:t>
            </a:r>
            <a:endParaRPr lang="en-US" sz="1400" dirty="0">
              <a:solidFill>
                <a:srgbClr val="4F81BC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Josefin Sans Light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3E2BF2-B2E6-56F4-0453-295771F6D537}"/>
              </a:ext>
            </a:extLst>
          </p:cNvPr>
          <p:cNvSpPr/>
          <p:nvPr/>
        </p:nvSpPr>
        <p:spPr>
          <a:xfrm>
            <a:off x="6202017" y="2597426"/>
            <a:ext cx="1444487" cy="19547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072A4E-CEAC-2E4C-E434-A3B77F1A0E2D}"/>
              </a:ext>
            </a:extLst>
          </p:cNvPr>
          <p:cNvSpPr/>
          <p:nvPr/>
        </p:nvSpPr>
        <p:spPr>
          <a:xfrm>
            <a:off x="6202019" y="2802834"/>
            <a:ext cx="4260572" cy="19547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48F077-2CFA-1C50-07EF-7C3E08F1BC75}"/>
              </a:ext>
            </a:extLst>
          </p:cNvPr>
          <p:cNvSpPr/>
          <p:nvPr/>
        </p:nvSpPr>
        <p:spPr>
          <a:xfrm>
            <a:off x="4893397" y="4591593"/>
            <a:ext cx="6205538" cy="5286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4F3B8B-645C-AC5F-BB4F-CC36A8476959}"/>
              </a:ext>
            </a:extLst>
          </p:cNvPr>
          <p:cNvSpPr/>
          <p:nvPr/>
        </p:nvSpPr>
        <p:spPr>
          <a:xfrm>
            <a:off x="6202019" y="3616164"/>
            <a:ext cx="4868123" cy="57387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10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595D65C-EA8A-8E40-AB96-0D5EA97D1121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05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4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A0E62D7-23D0-9A46-A5FA-7F78D4E5F2D1}"/>
              </a:ext>
            </a:extLst>
          </p:cNvPr>
          <p:cNvSpPr/>
          <p:nvPr/>
        </p:nvSpPr>
        <p:spPr>
          <a:xfrm>
            <a:off x="741340" y="2226691"/>
            <a:ext cx="2864009" cy="300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   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本系统将主要面向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有意研究 </a:t>
            </a:r>
            <a:r>
              <a:rPr lang="en-US" altLang="zh-CN" sz="1600" b="1" u="sng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Pytorch</a:t>
            </a:r>
            <a:r>
              <a:rPr lang="en-US" altLang="zh-CN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开源项目的开发者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，该类用户的研究主题明确且单一，偏向轻度使用，但对于数据覆盖的全面性以及分析的专业性可能有较高的需求。在开发过程中可针对用户的行为特 征做相应优化调整。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Josefin Sans Light" charset="0"/>
            </a:endParaRP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1D2B0FC-3435-0344-A668-18A5EA560664}"/>
              </a:ext>
            </a:extLst>
          </p:cNvPr>
          <p:cNvSpPr txBox="1"/>
          <p:nvPr/>
        </p:nvSpPr>
        <p:spPr>
          <a:xfrm>
            <a:off x="1357433" y="1703844"/>
            <a:ext cx="163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用户群体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913AD431-21B8-4689-88D1-43B5AC1DA3B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0720858-9BA8-402E-3A6B-699C0A7BA252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0D5AF36-03A3-30D5-F3DC-B76BCAAF771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D177CD-55BA-B275-1D9D-559C4E3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38" y="2159805"/>
            <a:ext cx="6186488" cy="3143250"/>
          </a:xfrm>
          <a:prstGeom prst="rect">
            <a:avLst/>
          </a:prstGeom>
        </p:spPr>
      </p:pic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20A8822-896D-F10B-573A-2941828D2899}"/>
              </a:ext>
            </a:extLst>
          </p:cNvPr>
          <p:cNvSpPr txBox="1"/>
          <p:nvPr/>
        </p:nvSpPr>
        <p:spPr>
          <a:xfrm>
            <a:off x="6081604" y="1366349"/>
            <a:ext cx="36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spc="100" dirty="0">
                <a:solidFill>
                  <a:srgbClr val="4F81BC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Sequence Diagram</a:t>
            </a:r>
            <a:endParaRPr kumimoji="1" lang="zh-CN" altLang="en-US" sz="2800" b="1" spc="100" dirty="0">
              <a:solidFill>
                <a:srgbClr val="4F81BC"/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6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A3E7B9A-F5B7-1D2F-31D9-C2DACE897998}"/>
              </a:ext>
            </a:extLst>
          </p:cNvPr>
          <p:cNvSpPr/>
          <p:nvPr/>
        </p:nvSpPr>
        <p:spPr>
          <a:xfrm>
            <a:off x="4864604" y="5763444"/>
            <a:ext cx="6398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4F81B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对于各“查看项目分析结果”用例进行抽象后得到的时序图</a:t>
            </a:r>
            <a:endParaRPr lang="en-US" altLang="zh-CN" sz="1400" dirty="0">
              <a:solidFill>
                <a:srgbClr val="4F81BC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00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06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5" y="2365375"/>
            <a:ext cx="2127250" cy="2127250"/>
          </a:xfrm>
          <a:prstGeom prst="rect">
            <a:avLst/>
          </a:prstGeom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BB01F5-C69E-024A-9123-6C2302F4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52712"/>
            <a:ext cx="1552575" cy="1552575"/>
          </a:xfrm>
          <a:prstGeom prst="rect">
            <a:avLst/>
          </a:prstGeom>
        </p:spPr>
      </p:pic>
      <p:pic>
        <p:nvPicPr>
          <p:cNvPr id="12" name="图片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ABDFAFF-09FE-9F43-A329-C8FB7067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14" y="2732138"/>
            <a:ext cx="1393723" cy="1393723"/>
          </a:xfrm>
          <a:prstGeom prst="rect">
            <a:avLst/>
          </a:prstGeom>
        </p:spPr>
      </p:pic>
      <p:pic>
        <p:nvPicPr>
          <p:cNvPr id="13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ADB89AB-32B6-CD48-B411-E6F6416E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089" y="2558204"/>
            <a:ext cx="1741589" cy="1741589"/>
          </a:xfrm>
          <a:prstGeom prst="rect">
            <a:avLst/>
          </a:prstGeom>
        </p:spPr>
      </p:pic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A8A0E44-46A4-AD41-9624-E8DD0565C300}"/>
              </a:ext>
            </a:extLst>
          </p:cNvPr>
          <p:cNvSpPr txBox="1"/>
          <p:nvPr/>
        </p:nvSpPr>
        <p:spPr>
          <a:xfrm>
            <a:off x="3478369" y="1256041"/>
            <a:ext cx="523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开源项目分析平台 </a:t>
            </a:r>
            <a:r>
              <a:rPr kumimoji="1" lang="en-US" altLang="zh-CN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2.0</a:t>
            </a:r>
            <a:endParaRPr kumimoji="1" lang="zh-CN" altLang="en-US" sz="3600" b="1" spc="8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1505440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AF0109E-6F4C-5DDA-3C56-34DEAE592160}"/>
              </a:ext>
            </a:extLst>
          </p:cNvPr>
          <p:cNvSpPr txBox="1"/>
          <p:nvPr/>
        </p:nvSpPr>
        <p:spPr>
          <a:xfrm>
            <a:off x="4012204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Part.02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数据分析模块</a:t>
            </a:r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9963F9A-A9F7-94BE-74D9-F0290D69CB37}"/>
              </a:ext>
            </a:extLst>
          </p:cNvPr>
          <p:cNvSpPr txBox="1"/>
          <p:nvPr/>
        </p:nvSpPr>
        <p:spPr>
          <a:xfrm>
            <a:off x="6152205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Part.03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数据呈现模块</a:t>
            </a: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D354FEB-1C3F-34E3-4473-DDE231C7ADED}"/>
              </a:ext>
            </a:extLst>
          </p:cNvPr>
          <p:cNvSpPr txBox="1"/>
          <p:nvPr/>
        </p:nvSpPr>
        <p:spPr>
          <a:xfrm>
            <a:off x="8386713" y="4649499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</a:t>
            </a:r>
          </a:p>
        </p:txBody>
      </p:sp>
    </p:spTree>
    <p:extLst>
      <p:ext uri="{BB962C8B-B14F-4D97-AF65-F5344CB8AC3E}">
        <p14:creationId xmlns:p14="http://schemas.microsoft.com/office/powerpoint/2010/main" val="317433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281" y="1977952"/>
            <a:ext cx="6416767" cy="6416767"/>
          </a:xfrm>
          <a:prstGeom prst="rect">
            <a:avLst/>
          </a:prstGeom>
        </p:spPr>
      </p:pic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2777463" y="803211"/>
            <a:ext cx="6637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  </a:t>
            </a:r>
            <a:r>
              <a:rPr kumimoji="1"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9BB2D2-E02E-9F81-C767-AA3709F83AEE}"/>
              </a:ext>
            </a:extLst>
          </p:cNvPr>
          <p:cNvSpPr txBox="1"/>
          <p:nvPr/>
        </p:nvSpPr>
        <p:spPr>
          <a:xfrm>
            <a:off x="4049486" y="2764867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用户查看项目基本数据分析信息 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281" y="1977952"/>
            <a:ext cx="6416767" cy="6416767"/>
          </a:xfrm>
          <a:prstGeom prst="rect">
            <a:avLst/>
          </a:prstGeom>
        </p:spPr>
      </p:pic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2777463" y="803211"/>
            <a:ext cx="6637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  </a:t>
            </a:r>
            <a:r>
              <a:rPr kumimoji="1"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9BB2D2-E02E-9F81-C767-AA3709F83AEE}"/>
              </a:ext>
            </a:extLst>
          </p:cNvPr>
          <p:cNvSpPr txBox="1"/>
          <p:nvPr/>
        </p:nvSpPr>
        <p:spPr>
          <a:xfrm>
            <a:off x="4049486" y="2764867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用户查看项目基本数据分析信息 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823" name="文本框 82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F7D36F-DD20-271C-3AE5-A846B43988D0}"/>
              </a:ext>
            </a:extLst>
          </p:cNvPr>
          <p:cNvSpPr txBox="1"/>
          <p:nvPr/>
        </p:nvSpPr>
        <p:spPr>
          <a:xfrm>
            <a:off x="4734487" y="3972470"/>
            <a:ext cx="3538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管理员添加监视项目 </a:t>
            </a:r>
            <a:r>
              <a:rPr kumimoji="1" lang="en-US" altLang="zh-CN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低</a:t>
            </a:r>
            <a:r>
              <a:rPr kumimoji="1" lang="en-US" altLang="zh-CN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rgbClr val="BFBFBF"/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2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281" y="1977952"/>
            <a:ext cx="6416767" cy="6416767"/>
          </a:xfrm>
          <a:prstGeom prst="rect">
            <a:avLst/>
          </a:prstGeom>
        </p:spPr>
      </p:pic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2777463" y="803211"/>
            <a:ext cx="6637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  </a:t>
            </a:r>
            <a:r>
              <a:rPr kumimoji="1"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9BB2D2-E02E-9F81-C767-AA3709F83AEE}"/>
              </a:ext>
            </a:extLst>
          </p:cNvPr>
          <p:cNvSpPr txBox="1"/>
          <p:nvPr/>
        </p:nvSpPr>
        <p:spPr>
          <a:xfrm>
            <a:off x="4049486" y="2764867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用户查看项目基本数据分析信息 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823" name="文本框 82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F7D36F-DD20-271C-3AE5-A846B43988D0}"/>
              </a:ext>
            </a:extLst>
          </p:cNvPr>
          <p:cNvSpPr txBox="1"/>
          <p:nvPr/>
        </p:nvSpPr>
        <p:spPr>
          <a:xfrm>
            <a:off x="4734487" y="3972470"/>
            <a:ext cx="3538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管理员添加监视项目 </a:t>
            </a:r>
            <a:r>
              <a:rPr kumimoji="1" lang="en-US" altLang="zh-CN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低</a:t>
            </a:r>
            <a:r>
              <a:rPr kumimoji="1" lang="en-US" altLang="zh-CN" sz="2800" b="1" spc="100" dirty="0">
                <a:solidFill>
                  <a:srgbClr val="BFBFB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rgbClr val="BFBFBF"/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824" name="文本框 8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E4F77D-62F5-64C9-AC83-CC8EFF33FD03}"/>
              </a:ext>
            </a:extLst>
          </p:cNvPr>
          <p:cNvSpPr txBox="1"/>
          <p:nvPr/>
        </p:nvSpPr>
        <p:spPr>
          <a:xfrm>
            <a:off x="4734487" y="5180073"/>
            <a:ext cx="3538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用户检索项目 </a:t>
            </a:r>
            <a:r>
              <a:rPr kumimoji="1" lang="en-US" altLang="zh-CN" sz="2800" b="1" spc="1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低</a:t>
            </a:r>
            <a:r>
              <a:rPr kumimoji="1" lang="en-US" altLang="zh-CN" sz="2800" b="1" spc="1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bg1">
                  <a:lumMod val="7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7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06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5" y="2365375"/>
            <a:ext cx="2127250" cy="2127250"/>
          </a:xfrm>
          <a:prstGeom prst="rect">
            <a:avLst/>
          </a:prstGeom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BB01F5-C69E-024A-9123-6C2302F4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52712"/>
            <a:ext cx="1552575" cy="1552575"/>
          </a:xfrm>
          <a:prstGeom prst="rect">
            <a:avLst/>
          </a:prstGeom>
        </p:spPr>
      </p:pic>
      <p:pic>
        <p:nvPicPr>
          <p:cNvPr id="12" name="图片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ABDFAFF-09FE-9F43-A329-C8FB7067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14" y="2732138"/>
            <a:ext cx="1393723" cy="1393723"/>
          </a:xfrm>
          <a:prstGeom prst="rect">
            <a:avLst/>
          </a:prstGeom>
        </p:spPr>
      </p:pic>
      <p:pic>
        <p:nvPicPr>
          <p:cNvPr id="13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ADB89AB-32B6-CD48-B411-E6F6416E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089" y="2558204"/>
            <a:ext cx="1741589" cy="1741589"/>
          </a:xfrm>
          <a:prstGeom prst="rect">
            <a:avLst/>
          </a:prstGeom>
        </p:spPr>
      </p:pic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A8A0E44-46A4-AD41-9624-E8DD0565C300}"/>
              </a:ext>
            </a:extLst>
          </p:cNvPr>
          <p:cNvSpPr txBox="1"/>
          <p:nvPr/>
        </p:nvSpPr>
        <p:spPr>
          <a:xfrm>
            <a:off x="3478369" y="1256041"/>
            <a:ext cx="523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开源项目分析平台 </a:t>
            </a:r>
            <a:r>
              <a:rPr kumimoji="1" lang="en-US" altLang="zh-CN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2.0</a:t>
            </a:r>
            <a:endParaRPr kumimoji="1" lang="zh-CN" altLang="en-US" sz="3600" b="1" spc="8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1505440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AF0109E-6F4C-5DDA-3C56-34DEAE592160}"/>
              </a:ext>
            </a:extLst>
          </p:cNvPr>
          <p:cNvSpPr txBox="1"/>
          <p:nvPr/>
        </p:nvSpPr>
        <p:spPr>
          <a:xfrm>
            <a:off x="4012204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Part.02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数据分析模块</a:t>
            </a:r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9963F9A-A9F7-94BE-74D9-F0290D69CB37}"/>
              </a:ext>
            </a:extLst>
          </p:cNvPr>
          <p:cNvSpPr txBox="1"/>
          <p:nvPr/>
        </p:nvSpPr>
        <p:spPr>
          <a:xfrm>
            <a:off x="6152205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Part.03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数据呈现模块</a:t>
            </a: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D354FEB-1C3F-34E3-4473-DDE231C7ADED}"/>
              </a:ext>
            </a:extLst>
          </p:cNvPr>
          <p:cNvSpPr txBox="1"/>
          <p:nvPr/>
        </p:nvSpPr>
        <p:spPr>
          <a:xfrm>
            <a:off x="8386713" y="4649499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</a:t>
            </a:r>
          </a:p>
        </p:txBody>
      </p:sp>
    </p:spTree>
    <p:extLst>
      <p:ext uri="{BB962C8B-B14F-4D97-AF65-F5344CB8AC3E}">
        <p14:creationId xmlns:p14="http://schemas.microsoft.com/office/powerpoint/2010/main" val="56048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BB01F5-C69E-024A-9123-6C2302F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30" y="2652712"/>
            <a:ext cx="1552575" cy="1552575"/>
          </a:xfrm>
          <a:prstGeom prst="rect">
            <a:avLst/>
          </a:prstGeom>
        </p:spPr>
      </p:pic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AF0109E-6F4C-5DDA-3C56-34DEAE592160}"/>
              </a:ext>
            </a:extLst>
          </p:cNvPr>
          <p:cNvSpPr txBox="1"/>
          <p:nvPr/>
        </p:nvSpPr>
        <p:spPr>
          <a:xfrm>
            <a:off x="607147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Part.02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数据分析模块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2CFFD60-7C2F-7E3B-C92C-CBF746B291B5}"/>
              </a:ext>
            </a:extLst>
          </p:cNvPr>
          <p:cNvSpPr txBox="1"/>
          <p:nvPr/>
        </p:nvSpPr>
        <p:spPr>
          <a:xfrm>
            <a:off x="3613508" y="1183464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用户查看项目</a:t>
            </a:r>
            <a:r>
              <a:rPr kumimoji="1" lang="en-US" altLang="zh-CN" sz="2800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issue</a:t>
            </a:r>
            <a:r>
              <a:rPr kumimoji="1" lang="zh-CN" altLang="en-US" sz="2800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分析 </a:t>
            </a:r>
            <a:r>
              <a:rPr kumimoji="1" lang="en-US" altLang="zh-CN" sz="2800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B79B23D-C71A-AC40-C8B6-CDBB44D26274}"/>
              </a:ext>
            </a:extLst>
          </p:cNvPr>
          <p:cNvSpPr txBox="1"/>
          <p:nvPr/>
        </p:nvSpPr>
        <p:spPr>
          <a:xfrm>
            <a:off x="3613508" y="3166173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用户查看项目发展速度分析 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641E8F6-DFDF-CC06-8216-FAF0A9162286}"/>
              </a:ext>
            </a:extLst>
          </p:cNvPr>
          <p:cNvSpPr txBox="1"/>
          <p:nvPr/>
        </p:nvSpPr>
        <p:spPr>
          <a:xfrm>
            <a:off x="3613508" y="4159654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用户查看项目讨论数据分析 </a:t>
            </a:r>
            <a:r>
              <a:rPr kumimoji="1" lang="en-US" altLang="zh-CN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中</a:t>
            </a:r>
            <a:r>
              <a:rPr kumimoji="1" lang="en-US" altLang="zh-CN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E0D55A0-0D75-DB9C-7D8C-FF48C10D5D55}"/>
              </a:ext>
            </a:extLst>
          </p:cNvPr>
          <p:cNvSpPr txBox="1"/>
          <p:nvPr/>
        </p:nvSpPr>
        <p:spPr>
          <a:xfrm>
            <a:off x="3613508" y="5260544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rgbClr val="7F7F7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用户查看项目贡献度分析 </a:t>
            </a:r>
            <a:r>
              <a:rPr kumimoji="1" lang="en-US" altLang="zh-CN" sz="2800" b="1" spc="100" dirty="0">
                <a:solidFill>
                  <a:srgbClr val="7F7F7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rgbClr val="7F7F7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中</a:t>
            </a:r>
            <a:r>
              <a:rPr kumimoji="1" lang="en-US" altLang="zh-CN" sz="2800" b="1" spc="100" dirty="0">
                <a:solidFill>
                  <a:srgbClr val="7F7F7F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rgbClr val="7F7F7F"/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9" name="文本框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C3975DC-7728-B3B5-0BF7-0738568DAE2C}"/>
              </a:ext>
            </a:extLst>
          </p:cNvPr>
          <p:cNvSpPr txBox="1"/>
          <p:nvPr/>
        </p:nvSpPr>
        <p:spPr>
          <a:xfrm>
            <a:off x="3613508" y="2172692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用户查看贡献者公司信息分析 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pic>
        <p:nvPicPr>
          <p:cNvPr id="20" name="图片 1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3F21AC02-8C98-89F9-B47B-3639F707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7" y="1966625"/>
            <a:ext cx="8557445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7" grpId="0" build="p"/>
      <p:bldP spid="18" grpId="0" build="p"/>
      <p:bldP spid="1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06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5" y="2365375"/>
            <a:ext cx="2127250" cy="2127250"/>
          </a:xfrm>
          <a:prstGeom prst="rect">
            <a:avLst/>
          </a:prstGeom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BB01F5-C69E-024A-9123-6C2302F4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52712"/>
            <a:ext cx="1552575" cy="1552575"/>
          </a:xfrm>
          <a:prstGeom prst="rect">
            <a:avLst/>
          </a:prstGeom>
        </p:spPr>
      </p:pic>
      <p:pic>
        <p:nvPicPr>
          <p:cNvPr id="12" name="图片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ABDFAFF-09FE-9F43-A329-C8FB7067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14" y="2732138"/>
            <a:ext cx="1393723" cy="1393723"/>
          </a:xfrm>
          <a:prstGeom prst="rect">
            <a:avLst/>
          </a:prstGeom>
        </p:spPr>
      </p:pic>
      <p:pic>
        <p:nvPicPr>
          <p:cNvPr id="13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ADB89AB-32B6-CD48-B411-E6F6416E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089" y="2558204"/>
            <a:ext cx="1741589" cy="1741589"/>
          </a:xfrm>
          <a:prstGeom prst="rect">
            <a:avLst/>
          </a:prstGeom>
        </p:spPr>
      </p:pic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A8A0E44-46A4-AD41-9624-E8DD0565C300}"/>
              </a:ext>
            </a:extLst>
          </p:cNvPr>
          <p:cNvSpPr txBox="1"/>
          <p:nvPr/>
        </p:nvSpPr>
        <p:spPr>
          <a:xfrm>
            <a:off x="3478369" y="1256041"/>
            <a:ext cx="523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开源项目分析平台 </a:t>
            </a:r>
            <a:r>
              <a:rPr kumimoji="1" lang="en-US" altLang="zh-CN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2.0</a:t>
            </a:r>
            <a:endParaRPr kumimoji="1" lang="zh-CN" altLang="en-US" sz="3600" b="1" spc="8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1505440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AF0109E-6F4C-5DDA-3C56-34DEAE592160}"/>
              </a:ext>
            </a:extLst>
          </p:cNvPr>
          <p:cNvSpPr txBox="1"/>
          <p:nvPr/>
        </p:nvSpPr>
        <p:spPr>
          <a:xfrm>
            <a:off x="4012204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Part.02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数据分析模块</a:t>
            </a:r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9963F9A-A9F7-94BE-74D9-F0290D69CB37}"/>
              </a:ext>
            </a:extLst>
          </p:cNvPr>
          <p:cNvSpPr txBox="1"/>
          <p:nvPr/>
        </p:nvSpPr>
        <p:spPr>
          <a:xfrm>
            <a:off x="6152205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Part.03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数据呈现模块</a:t>
            </a: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D354FEB-1C3F-34E3-4473-DDE231C7ADED}"/>
              </a:ext>
            </a:extLst>
          </p:cNvPr>
          <p:cNvSpPr txBox="1"/>
          <p:nvPr/>
        </p:nvSpPr>
        <p:spPr>
          <a:xfrm>
            <a:off x="8386713" y="4649499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</a:t>
            </a:r>
          </a:p>
        </p:txBody>
      </p:sp>
    </p:spTree>
    <p:extLst>
      <p:ext uri="{BB962C8B-B14F-4D97-AF65-F5344CB8AC3E}">
        <p14:creationId xmlns:p14="http://schemas.microsoft.com/office/powerpoint/2010/main" val="106078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B9604EA-6BA8-1743-8A62-5552DA65E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281114">
            <a:off x="7092460" y="2880353"/>
            <a:ext cx="5962612" cy="3679825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40C6AB5F-B9CB-4428-9C11-61A6795E9517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4" name="文本框 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C9E570D-22D5-8E35-E198-D3E8002596A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6DB7084-0EEA-5803-48C0-6C5DDFD4B987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pic>
        <p:nvPicPr>
          <p:cNvPr id="14" name="图片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D5A82ED-0E8E-D955-5307-95081027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790" y="2789699"/>
            <a:ext cx="2040340" cy="2040340"/>
          </a:xfrm>
          <a:prstGeom prst="rect">
            <a:avLst/>
          </a:prstGeom>
        </p:spPr>
      </p:pic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2FE0E0F-A651-A626-41DD-A292BB372115}"/>
              </a:ext>
            </a:extLst>
          </p:cNvPr>
          <p:cNvSpPr txBox="1"/>
          <p:nvPr/>
        </p:nvSpPr>
        <p:spPr>
          <a:xfrm>
            <a:off x="5091413" y="1341735"/>
            <a:ext cx="6520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Part.03 </a:t>
            </a:r>
            <a:r>
              <a:rPr kumimoji="1"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数据呈现模块</a:t>
            </a:r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BC040B4-0054-F607-F777-1818E23BE8AB}"/>
              </a:ext>
            </a:extLst>
          </p:cNvPr>
          <p:cNvSpPr txBox="1"/>
          <p:nvPr/>
        </p:nvSpPr>
        <p:spPr>
          <a:xfrm>
            <a:off x="1397847" y="2789699"/>
            <a:ext cx="5400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用户对多个项目进行横向对比 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高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</a:p>
          <a:p>
            <a:r>
              <a:rPr kumimoji="1" lang="zh-CN" altLang="en-US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对两个项目进行横向对比：</a:t>
            </a:r>
            <a:r>
              <a:rPr kumimoji="1" lang="en-US" altLang="zh-CN" sz="12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Pytorch</a:t>
            </a:r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&amp; TensorFlow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8E57332-F7D2-66A9-26A8-3CCD51409758}"/>
              </a:ext>
            </a:extLst>
          </p:cNvPr>
          <p:cNvSpPr txBox="1"/>
          <p:nvPr/>
        </p:nvSpPr>
        <p:spPr>
          <a:xfrm>
            <a:off x="1397847" y="4772408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用户对数据进行排序 </a:t>
            </a:r>
            <a:r>
              <a:rPr kumimoji="1" lang="en-US" altLang="zh-CN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中</a:t>
            </a:r>
            <a:r>
              <a:rPr kumimoji="1" lang="en-US" altLang="zh-CN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22" name="文本框 2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50683EE-9CB5-507D-1A04-38C36A1F8813}"/>
              </a:ext>
            </a:extLst>
          </p:cNvPr>
          <p:cNvSpPr txBox="1"/>
          <p:nvPr/>
        </p:nvSpPr>
        <p:spPr>
          <a:xfrm>
            <a:off x="1397847" y="3778927"/>
            <a:ext cx="540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用户对数据进行筛选 </a:t>
            </a:r>
            <a:r>
              <a:rPr kumimoji="1" lang="en-US" altLang="zh-CN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(</a:t>
            </a:r>
            <a:r>
              <a:rPr kumimoji="1" lang="zh-CN" altLang="en-US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中</a:t>
            </a:r>
            <a:r>
              <a:rPr kumimoji="1" lang="en-US" altLang="zh-CN" sz="28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)</a:t>
            </a:r>
            <a:endParaRPr kumimoji="1" lang="zh-CN" altLang="en-US" sz="2800" b="1" spc="1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86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EA76D0F-B630-7D46-BD98-C692AEC9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0907" y="-631780"/>
            <a:ext cx="7945003" cy="81215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5D239C-4F00-D046-A6B3-9F8EB4B4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465" y="1756855"/>
            <a:ext cx="2610502" cy="3575121"/>
          </a:xfrm>
          <a:prstGeom prst="rect">
            <a:avLst/>
          </a:prstGeom>
        </p:spPr>
      </p:pic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082FBF7-DA13-044B-95CB-6B0A8FE5A4FC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02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804E3CA-2800-A347-9D14-9FC9CBB6DFDE}"/>
              </a:ext>
            </a:extLst>
          </p:cNvPr>
          <p:cNvSpPr txBox="1"/>
          <p:nvPr/>
        </p:nvSpPr>
        <p:spPr>
          <a:xfrm rot="5400000">
            <a:off x="5402997" y="2282158"/>
            <a:ext cx="592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C   O   N   T   E   N   T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6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2E7522A0-02F4-4534-9C9D-5FDD5CC4C87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51205AB-1C89-F54C-3783-6EB03D3CB4EC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7F4CAB3-3CAB-D0E4-0CD0-6BC78974BBF1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64A9CDC-E132-8344-AD06-203690542AAC}"/>
              </a:ext>
            </a:extLst>
          </p:cNvPr>
          <p:cNvSpPr txBox="1"/>
          <p:nvPr/>
        </p:nvSpPr>
        <p:spPr>
          <a:xfrm>
            <a:off x="9001444" y="2465822"/>
            <a:ext cx="204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</a:t>
            </a:r>
          </a:p>
        </p:txBody>
      </p:sp>
      <p:sp>
        <p:nvSpPr>
          <p:cNvPr id="3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8FAF8F1-ED0A-494A-BB19-A1528D62AFEA}"/>
              </a:ext>
            </a:extLst>
          </p:cNvPr>
          <p:cNvSpPr txBox="1"/>
          <p:nvPr/>
        </p:nvSpPr>
        <p:spPr>
          <a:xfrm>
            <a:off x="9012595" y="4391477"/>
            <a:ext cx="204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Part.02</a:t>
            </a:r>
          </a:p>
        </p:txBody>
      </p:sp>
      <p:sp>
        <p:nvSpPr>
          <p:cNvPr id="7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754E5F9-998D-F649-B16C-3EC684BC97CD}"/>
              </a:ext>
            </a:extLst>
          </p:cNvPr>
          <p:cNvSpPr/>
          <p:nvPr/>
        </p:nvSpPr>
        <p:spPr>
          <a:xfrm>
            <a:off x="9012595" y="2982213"/>
            <a:ext cx="1631434" cy="8740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 Light" charset="0"/>
              </a:rPr>
              <a:t>软件需求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 Light" charset="0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 Light" charset="0"/>
              </a:rPr>
              <a:t>规格说明书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 Light" charset="0"/>
            </a:endParaRPr>
          </a:p>
        </p:txBody>
      </p:sp>
      <p:sp>
        <p:nvSpPr>
          <p:cNvPr id="8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4199D64-3591-FF46-9FBA-A9B71007FA41}"/>
              </a:ext>
            </a:extLst>
          </p:cNvPr>
          <p:cNvSpPr/>
          <p:nvPr/>
        </p:nvSpPr>
        <p:spPr>
          <a:xfrm>
            <a:off x="9023746" y="4852455"/>
            <a:ext cx="1688589" cy="4678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 Light" charset="0"/>
              </a:rPr>
              <a:t>其他相关分享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4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1E6A951-A226-AB41-9113-9AF7FFD051A7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06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B849D2-2A11-8D44-B866-BE30EA63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5" y="2365375"/>
            <a:ext cx="2127250" cy="2127250"/>
          </a:xfrm>
          <a:prstGeom prst="rect">
            <a:avLst/>
          </a:prstGeom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BB01F5-C69E-024A-9123-6C2302F4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7" y="2652712"/>
            <a:ext cx="1552575" cy="1552575"/>
          </a:xfrm>
          <a:prstGeom prst="rect">
            <a:avLst/>
          </a:prstGeom>
        </p:spPr>
      </p:pic>
      <p:pic>
        <p:nvPicPr>
          <p:cNvPr id="12" name="图片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ABDFAFF-09FE-9F43-A329-C8FB7067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14" y="2732138"/>
            <a:ext cx="1393723" cy="1393723"/>
          </a:xfrm>
          <a:prstGeom prst="rect">
            <a:avLst/>
          </a:prstGeom>
        </p:spPr>
      </p:pic>
      <p:pic>
        <p:nvPicPr>
          <p:cNvPr id="13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ADB89AB-32B6-CD48-B411-E6F6416E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089" y="2558204"/>
            <a:ext cx="1741589" cy="1741589"/>
          </a:xfrm>
          <a:prstGeom prst="rect">
            <a:avLst/>
          </a:prstGeom>
        </p:spPr>
      </p:pic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A8A0E44-46A4-AD41-9624-E8DD0565C300}"/>
              </a:ext>
            </a:extLst>
          </p:cNvPr>
          <p:cNvSpPr txBox="1"/>
          <p:nvPr/>
        </p:nvSpPr>
        <p:spPr>
          <a:xfrm>
            <a:off x="3478369" y="1256041"/>
            <a:ext cx="523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开源项目分析平台 </a:t>
            </a:r>
            <a:r>
              <a:rPr kumimoji="1" lang="en-US" altLang="zh-CN" sz="36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2.0</a:t>
            </a:r>
            <a:endParaRPr kumimoji="1" lang="zh-CN" altLang="en-US" sz="3600" b="1" spc="800" dirty="0">
              <a:solidFill>
                <a:schemeClr val="tx1">
                  <a:lumMod val="85000"/>
                  <a:lumOff val="1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7D1839-7C17-574C-AFAF-627509E51A12}"/>
              </a:ext>
            </a:extLst>
          </p:cNvPr>
          <p:cNvSpPr txBox="1"/>
          <p:nvPr/>
        </p:nvSpPr>
        <p:spPr>
          <a:xfrm>
            <a:off x="1505440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Part.01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基础功能模块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C70C73-ADA9-04E9-F133-2A440DA38A91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605C5FB-0CED-4D4D-9EB2-98773F39008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AF0109E-6F4C-5DDA-3C56-34DEAE592160}"/>
              </a:ext>
            </a:extLst>
          </p:cNvPr>
          <p:cNvSpPr txBox="1"/>
          <p:nvPr/>
        </p:nvSpPr>
        <p:spPr>
          <a:xfrm>
            <a:off x="4012204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Part.02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数据分析模块</a:t>
            </a:r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9963F9A-A9F7-94BE-74D9-F0290D69CB37}"/>
              </a:ext>
            </a:extLst>
          </p:cNvPr>
          <p:cNvSpPr txBox="1"/>
          <p:nvPr/>
        </p:nvSpPr>
        <p:spPr>
          <a:xfrm>
            <a:off x="6152205" y="4649500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Part.03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数据呈现模块</a:t>
            </a: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D354FEB-1C3F-34E3-4473-DDE231C7ADED}"/>
              </a:ext>
            </a:extLst>
          </p:cNvPr>
          <p:cNvSpPr txBox="1"/>
          <p:nvPr/>
        </p:nvSpPr>
        <p:spPr>
          <a:xfrm>
            <a:off x="8386713" y="4649499"/>
            <a:ext cx="2040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</a:t>
            </a:r>
          </a:p>
          <a:p>
            <a:pPr algn="ctr"/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</a:t>
            </a:r>
          </a:p>
        </p:txBody>
      </p:sp>
    </p:spTree>
    <p:extLst>
      <p:ext uri="{BB962C8B-B14F-4D97-AF65-F5344CB8AC3E}">
        <p14:creationId xmlns:p14="http://schemas.microsoft.com/office/powerpoint/2010/main" val="350759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149205C5-5A71-034A-9F1F-DCC6CA73B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2045458" y="0"/>
            <a:ext cx="8254575" cy="8307830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67064F15-C270-46BA-A018-516B31AD1248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4" name="文本框 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E785804-4261-C5AF-7D0C-E54182052B8A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031AE4A-E84B-49F5-2BC3-FBDC1E94C679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1DD1B21-A817-E88F-B248-BFD99137AD9F}"/>
              </a:ext>
            </a:extLst>
          </p:cNvPr>
          <p:cNvSpPr txBox="1"/>
          <p:nvPr/>
        </p:nvSpPr>
        <p:spPr>
          <a:xfrm>
            <a:off x="3528430" y="5890978"/>
            <a:ext cx="513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   </a:t>
            </a: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 （高）</a:t>
            </a: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1B6BCC7-02CF-F9BC-A265-BA1AABF2E441}"/>
              </a:ext>
            </a:extLst>
          </p:cNvPr>
          <p:cNvSpPr txBox="1"/>
          <p:nvPr/>
        </p:nvSpPr>
        <p:spPr>
          <a:xfrm>
            <a:off x="3144586" y="2342080"/>
            <a:ext cx="222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数据爬取</a:t>
            </a:r>
          </a:p>
        </p:txBody>
      </p:sp>
    </p:spTree>
    <p:extLst>
      <p:ext uri="{BB962C8B-B14F-4D97-AF65-F5344CB8AC3E}">
        <p14:creationId xmlns:p14="http://schemas.microsoft.com/office/powerpoint/2010/main" val="245970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149205C5-5A71-034A-9F1F-DCC6CA73B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2045458" y="0"/>
            <a:ext cx="8254575" cy="8307830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67064F15-C270-46BA-A018-516B31AD1248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4" name="文本框 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E785804-4261-C5AF-7D0C-E54182052B8A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031AE4A-E84B-49F5-2BC3-FBDC1E94C679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1DD1B21-A817-E88F-B248-BFD99137AD9F}"/>
              </a:ext>
            </a:extLst>
          </p:cNvPr>
          <p:cNvSpPr txBox="1"/>
          <p:nvPr/>
        </p:nvSpPr>
        <p:spPr>
          <a:xfrm>
            <a:off x="3528430" y="5890978"/>
            <a:ext cx="513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   </a:t>
            </a: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 （高）</a:t>
            </a: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1B6BCC7-02CF-F9BC-A265-BA1AABF2E441}"/>
              </a:ext>
            </a:extLst>
          </p:cNvPr>
          <p:cNvSpPr txBox="1"/>
          <p:nvPr/>
        </p:nvSpPr>
        <p:spPr>
          <a:xfrm>
            <a:off x="3144586" y="2342080"/>
            <a:ext cx="222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数据爬取</a:t>
            </a: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0200AD3-5339-4565-E471-9BE94D43F207}"/>
              </a:ext>
            </a:extLst>
          </p:cNvPr>
          <p:cNvSpPr txBox="1"/>
          <p:nvPr/>
        </p:nvSpPr>
        <p:spPr>
          <a:xfrm>
            <a:off x="6579447" y="3228588"/>
            <a:ext cx="222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数据过滤</a:t>
            </a:r>
          </a:p>
        </p:txBody>
      </p:sp>
    </p:spTree>
    <p:extLst>
      <p:ext uri="{BB962C8B-B14F-4D97-AF65-F5344CB8AC3E}">
        <p14:creationId xmlns:p14="http://schemas.microsoft.com/office/powerpoint/2010/main" val="326679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149205C5-5A71-034A-9F1F-DCC6CA73B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2045458" y="0"/>
            <a:ext cx="8254575" cy="8307830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67064F15-C270-46BA-A018-516B31AD1248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4" name="文本框 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E785804-4261-C5AF-7D0C-E54182052B8A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031AE4A-E84B-49F5-2BC3-FBDC1E94C679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1DD1B21-A817-E88F-B248-BFD99137AD9F}"/>
              </a:ext>
            </a:extLst>
          </p:cNvPr>
          <p:cNvSpPr txBox="1"/>
          <p:nvPr/>
        </p:nvSpPr>
        <p:spPr>
          <a:xfrm>
            <a:off x="3528430" y="5890978"/>
            <a:ext cx="513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Part.04   </a:t>
            </a:r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数据获取模块 （高）</a:t>
            </a: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1B6BCC7-02CF-F9BC-A265-BA1AABF2E441}"/>
              </a:ext>
            </a:extLst>
          </p:cNvPr>
          <p:cNvSpPr txBox="1"/>
          <p:nvPr/>
        </p:nvSpPr>
        <p:spPr>
          <a:xfrm>
            <a:off x="3144586" y="2342080"/>
            <a:ext cx="222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数据爬取</a:t>
            </a: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0200AD3-5339-4565-E471-9BE94D43F207}"/>
              </a:ext>
            </a:extLst>
          </p:cNvPr>
          <p:cNvSpPr txBox="1"/>
          <p:nvPr/>
        </p:nvSpPr>
        <p:spPr>
          <a:xfrm>
            <a:off x="6579447" y="3228588"/>
            <a:ext cx="222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数据过滤</a:t>
            </a:r>
          </a:p>
        </p:txBody>
      </p:sp>
      <p:sp>
        <p:nvSpPr>
          <p:cNvPr id="19" name="文本框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BFB452F-F748-1605-3B4A-B38527855D92}"/>
              </a:ext>
            </a:extLst>
          </p:cNvPr>
          <p:cNvSpPr txBox="1"/>
          <p:nvPr/>
        </p:nvSpPr>
        <p:spPr>
          <a:xfrm>
            <a:off x="2136401" y="4330557"/>
            <a:ext cx="222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数据缓存</a:t>
            </a:r>
          </a:p>
        </p:txBody>
      </p:sp>
    </p:spTree>
    <p:extLst>
      <p:ext uri="{BB962C8B-B14F-4D97-AF65-F5344CB8AC3E}">
        <p14:creationId xmlns:p14="http://schemas.microsoft.com/office/powerpoint/2010/main" val="170687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173E5BE-1D39-674A-8AD4-C69397A434DB}"/>
              </a:ext>
            </a:extLst>
          </p:cNvPr>
          <p:cNvSpPr txBox="1"/>
          <p:nvPr/>
        </p:nvSpPr>
        <p:spPr>
          <a:xfrm>
            <a:off x="719493" y="2894057"/>
            <a:ext cx="28677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UPDATE</a:t>
            </a:r>
          </a:p>
          <a:p>
            <a:r>
              <a:rPr kumimoji="1" lang="en-US" altLang="zh-Hans" sz="48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UML</a:t>
            </a:r>
            <a:endParaRPr kumimoji="1" lang="zh-CN" altLang="en-US" sz="48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3CEDCBBB-86EA-476F-94A6-C3A7933A127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C528664-4434-FD05-3029-1443ADB55150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E275382-16E1-5BDE-2A61-8F47815FF407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9A087-2193-1BCB-DBCF-BE4432AA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02" y="692963"/>
            <a:ext cx="8909629" cy="5700517"/>
          </a:xfrm>
          <a:prstGeom prst="rect">
            <a:avLst/>
          </a:prstGeom>
        </p:spPr>
      </p:pic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F38204A-DAD7-4944-B6AC-5DEEF7BFF6BB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17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72F75FBA-9362-EE13-A6CD-7098ED2733E9}"/>
              </a:ext>
            </a:extLst>
          </p:cNvPr>
          <p:cNvSpPr txBox="1"/>
          <p:nvPr/>
        </p:nvSpPr>
        <p:spPr>
          <a:xfrm>
            <a:off x="3144573" y="5811862"/>
            <a:ext cx="2259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4F81BC"/>
                </a:solidFill>
                <a:latin typeface="DIN" pitchFamily="2" charset="0"/>
                <a:cs typeface="Poppins SemiBold" panose="02000000000000000000" pitchFamily="2" charset="0"/>
              </a:rPr>
              <a:t>E-R Diagram</a:t>
            </a:r>
          </a:p>
        </p:txBody>
      </p:sp>
    </p:spTree>
    <p:extLst>
      <p:ext uri="{BB962C8B-B14F-4D97-AF65-F5344CB8AC3E}">
        <p14:creationId xmlns:p14="http://schemas.microsoft.com/office/powerpoint/2010/main" val="283832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173E5BE-1D39-674A-8AD4-C69397A434DB}"/>
              </a:ext>
            </a:extLst>
          </p:cNvPr>
          <p:cNvSpPr txBox="1"/>
          <p:nvPr/>
        </p:nvSpPr>
        <p:spPr>
          <a:xfrm>
            <a:off x="719493" y="2894057"/>
            <a:ext cx="28677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UPDATE</a:t>
            </a:r>
          </a:p>
          <a:p>
            <a:r>
              <a:rPr kumimoji="1" lang="en-US" altLang="zh-Hans" sz="48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UML</a:t>
            </a:r>
            <a:endParaRPr kumimoji="1" lang="zh-CN" altLang="en-US" sz="48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3CEDCBBB-86EA-476F-94A6-C3A7933A127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C528664-4434-FD05-3029-1443ADB55150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E275382-16E1-5BDE-2A61-8F47815FF407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F38204A-DAD7-4944-B6AC-5DEEF7BFF6BB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17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4ADD509-2906-9706-39E4-7A22BB61129B}"/>
              </a:ext>
            </a:extLst>
          </p:cNvPr>
          <p:cNvSpPr txBox="1"/>
          <p:nvPr/>
        </p:nvSpPr>
        <p:spPr>
          <a:xfrm>
            <a:off x="3587262" y="5498747"/>
            <a:ext cx="286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F81BC"/>
                </a:solidFill>
                <a:latin typeface="DIN" pitchFamily="2" charset="0"/>
                <a:cs typeface="Poppins SemiBold" panose="02000000000000000000" pitchFamily="2" charset="0"/>
              </a:rPr>
              <a:t>顶层数据流图</a:t>
            </a:r>
            <a:endParaRPr kumimoji="1" lang="en-US" altLang="zh-CN" sz="2000" b="1" dirty="0">
              <a:solidFill>
                <a:srgbClr val="4F81BC"/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E0E798-4D3F-729C-A005-74349B303F59}"/>
              </a:ext>
            </a:extLst>
          </p:cNvPr>
          <p:cNvGrpSpPr/>
          <p:nvPr/>
        </p:nvGrpSpPr>
        <p:grpSpPr>
          <a:xfrm>
            <a:off x="3438191" y="1299877"/>
            <a:ext cx="7638358" cy="4258246"/>
            <a:chOff x="3438191" y="1299877"/>
            <a:chExt cx="7638358" cy="425824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9FCF1CE-15A1-FB96-1A3B-8A3722D46F3C}"/>
                </a:ext>
              </a:extLst>
            </p:cNvPr>
            <p:cNvGrpSpPr/>
            <p:nvPr/>
          </p:nvGrpSpPr>
          <p:grpSpPr>
            <a:xfrm>
              <a:off x="3438191" y="1299877"/>
              <a:ext cx="7638358" cy="4258246"/>
              <a:chOff x="3438191" y="1299877"/>
              <a:chExt cx="7638358" cy="4258246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4FF9B99E-E333-2177-C82D-96FEEEDB8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8191" y="1299877"/>
                <a:ext cx="7638358" cy="4258246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D0618E8-4904-0A10-5796-C0A25B13D626}"/>
                  </a:ext>
                </a:extLst>
              </p:cNvPr>
              <p:cNvSpPr/>
              <p:nvPr/>
            </p:nvSpPr>
            <p:spPr>
              <a:xfrm>
                <a:off x="4155743" y="5083791"/>
                <a:ext cx="354842" cy="163773"/>
              </a:xfrm>
              <a:prstGeom prst="rect">
                <a:avLst/>
              </a:prstGeom>
              <a:solidFill>
                <a:srgbClr val="1976D3"/>
              </a:solidFill>
              <a:ln>
                <a:solidFill>
                  <a:srgbClr val="1976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9501F17E-A966-DE52-C9F3-0C487629B4DA}"/>
                </a:ext>
              </a:extLst>
            </p:cNvPr>
            <p:cNvSpPr txBox="1"/>
            <p:nvPr/>
          </p:nvSpPr>
          <p:spPr>
            <a:xfrm>
              <a:off x="3977272" y="5031055"/>
              <a:ext cx="7117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b="1" spc="2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Josefin Sans" charset="0"/>
                </a:rPr>
                <a:t>管理员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189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D52A92-EC17-E308-0DB8-90DC8EB0E7BC}"/>
              </a:ext>
            </a:extLst>
          </p:cNvPr>
          <p:cNvGrpSpPr/>
          <p:nvPr/>
        </p:nvGrpSpPr>
        <p:grpSpPr>
          <a:xfrm>
            <a:off x="2940148" y="964388"/>
            <a:ext cx="9020241" cy="4929224"/>
            <a:chOff x="2940148" y="964388"/>
            <a:chExt cx="9020241" cy="492922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6F49D4B-44D5-A1B5-C1A1-4878157764DF}"/>
                </a:ext>
              </a:extLst>
            </p:cNvPr>
            <p:cNvGrpSpPr/>
            <p:nvPr/>
          </p:nvGrpSpPr>
          <p:grpSpPr>
            <a:xfrm>
              <a:off x="2940148" y="964388"/>
              <a:ext cx="9020241" cy="4929224"/>
              <a:chOff x="2940148" y="964388"/>
              <a:chExt cx="9020241" cy="4929224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F587EF8-58EC-3B9B-CB6A-44BBD0725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148" y="964388"/>
                <a:ext cx="9020241" cy="4929224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967CAD-9593-3461-F277-0C3CF36D490E}"/>
                  </a:ext>
                </a:extLst>
              </p:cNvPr>
              <p:cNvSpPr/>
              <p:nvPr/>
            </p:nvSpPr>
            <p:spPr>
              <a:xfrm>
                <a:off x="3534770" y="2299648"/>
                <a:ext cx="614149" cy="184245"/>
              </a:xfrm>
              <a:prstGeom prst="rect">
                <a:avLst/>
              </a:prstGeom>
              <a:solidFill>
                <a:srgbClr val="ADE1FF"/>
              </a:solidFill>
              <a:ln>
                <a:solidFill>
                  <a:srgbClr val="ADE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CD66B754-87BD-810E-20F0-D8D27B05017B}"/>
                </a:ext>
              </a:extLst>
            </p:cNvPr>
            <p:cNvSpPr txBox="1"/>
            <p:nvPr/>
          </p:nvSpPr>
          <p:spPr>
            <a:xfrm>
              <a:off x="3587262" y="2264812"/>
              <a:ext cx="5097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b="1" spc="200" dirty="0">
                  <a:latin typeface="等线" panose="02010600030101010101" pitchFamily="2" charset="-122"/>
                  <a:ea typeface="等线" panose="02010600030101010101" pitchFamily="2" charset="-122"/>
                  <a:cs typeface="Josefin Sans" charset="0"/>
                </a:rPr>
                <a:t>游客</a:t>
              </a:r>
            </a:p>
          </p:txBody>
        </p:sp>
      </p:grp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3CEDCBBB-86EA-476F-94A6-C3A7933A127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C528664-4434-FD05-3029-1443ADB55150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E275382-16E1-5BDE-2A61-8F47815FF407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F38204A-DAD7-4944-B6AC-5DEEF7BFF6BB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17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173E5BE-1D39-674A-8AD4-C69397A434DB}"/>
              </a:ext>
            </a:extLst>
          </p:cNvPr>
          <p:cNvSpPr txBox="1"/>
          <p:nvPr/>
        </p:nvSpPr>
        <p:spPr>
          <a:xfrm>
            <a:off x="719493" y="2894057"/>
            <a:ext cx="28677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UPDATE</a:t>
            </a:r>
          </a:p>
          <a:p>
            <a:r>
              <a:rPr kumimoji="1" lang="en-US" altLang="zh-Hans" sz="48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UML</a:t>
            </a:r>
            <a:endParaRPr kumimoji="1" lang="zh-CN" altLang="en-US" sz="48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64BAE399-73AA-E427-8556-73F85750B922}"/>
              </a:ext>
            </a:extLst>
          </p:cNvPr>
          <p:cNvSpPr txBox="1"/>
          <p:nvPr/>
        </p:nvSpPr>
        <p:spPr>
          <a:xfrm>
            <a:off x="3212812" y="5411752"/>
            <a:ext cx="2259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4F81BC"/>
                </a:solidFill>
                <a:latin typeface="DIN" pitchFamily="2" charset="0"/>
                <a:cs typeface="Poppins SemiBold" panose="02000000000000000000" pitchFamily="2" charset="0"/>
              </a:rPr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413428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D89339C-3BF4-C84C-8EE8-F4E09323E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7078" y="-4223207"/>
            <a:ext cx="7617843" cy="7617843"/>
          </a:xfrm>
          <a:custGeom>
            <a:avLst/>
            <a:gdLst>
              <a:gd name="connsiteX0" fmla="*/ 2741908 w 5483816"/>
              <a:gd name="connsiteY0" fmla="*/ 0 h 5483816"/>
              <a:gd name="connsiteX1" fmla="*/ 5483816 w 5483816"/>
              <a:gd name="connsiteY1" fmla="*/ 2741908 h 5483816"/>
              <a:gd name="connsiteX2" fmla="*/ 2741908 w 5483816"/>
              <a:gd name="connsiteY2" fmla="*/ 5483816 h 5483816"/>
              <a:gd name="connsiteX3" fmla="*/ 0 w 5483816"/>
              <a:gd name="connsiteY3" fmla="*/ 2741908 h 5483816"/>
              <a:gd name="connsiteX4" fmla="*/ 2741908 w 5483816"/>
              <a:gd name="connsiteY4" fmla="*/ 0 h 5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816" h="5483816">
                <a:moveTo>
                  <a:pt x="2741908" y="0"/>
                </a:moveTo>
                <a:cubicBezTo>
                  <a:pt x="4256222" y="0"/>
                  <a:pt x="5483816" y="1227594"/>
                  <a:pt x="5483816" y="2741908"/>
                </a:cubicBezTo>
                <a:cubicBezTo>
                  <a:pt x="5483816" y="4256222"/>
                  <a:pt x="4256222" y="5483816"/>
                  <a:pt x="2741908" y="5483816"/>
                </a:cubicBezTo>
                <a:cubicBezTo>
                  <a:pt x="1227594" y="5483816"/>
                  <a:pt x="0" y="4256222"/>
                  <a:pt x="0" y="2741908"/>
                </a:cubicBezTo>
                <a:cubicBezTo>
                  <a:pt x="0" y="1227594"/>
                  <a:pt x="1227594" y="0"/>
                  <a:pt x="2741908" y="0"/>
                </a:cubicBezTo>
                <a:close/>
              </a:path>
            </a:pathLst>
          </a:custGeom>
        </p:spPr>
      </p:pic>
      <p:sp>
        <p:nvSpPr>
          <p:cNvPr id="16" name="椭圆 1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D894B5E-0B17-5E44-A2F2-2CF39008CAB3}"/>
              </a:ext>
            </a:extLst>
          </p:cNvPr>
          <p:cNvSpPr/>
          <p:nvPr/>
        </p:nvSpPr>
        <p:spPr>
          <a:xfrm>
            <a:off x="2287078" y="-3832734"/>
            <a:ext cx="7617843" cy="761784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7E4E37F-4B80-E842-90A6-CB8F7502F094}"/>
              </a:ext>
            </a:extLst>
          </p:cNvPr>
          <p:cNvGrpSpPr/>
          <p:nvPr/>
        </p:nvGrpSpPr>
        <p:grpSpPr>
          <a:xfrm>
            <a:off x="1021822" y="-23812"/>
            <a:ext cx="10259879" cy="6881812"/>
            <a:chOff x="1021822" y="-23812"/>
            <a:chExt cx="10259879" cy="6881812"/>
          </a:xfrm>
        </p:grpSpPr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973E6E8-A117-0944-9824-CD59EDB5934F}"/>
                </a:ext>
              </a:extLst>
            </p:cNvPr>
            <p:cNvCxnSpPr>
              <a:cxnSpLocks/>
            </p:cNvCxnSpPr>
            <p:nvPr/>
          </p:nvCxnSpPr>
          <p:spPr>
            <a:xfrm>
              <a:off x="914160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4D02BF05-1E4F-1C41-A7A0-9536A56DC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2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6F4B936-3A79-DB4A-998A-AB9F9622920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85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E2A7216-400B-B74F-81FC-83E863FFB1E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54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5D66E74-714A-5346-A8D5-8B75D0552F8E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63" y="-23812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1F7E894-B0E3-2A45-B448-9CAA9EE71AA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701" y="-8964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5E63EC30-CBA8-A540-87D5-DC6A2D656E69}"/>
              </a:ext>
            </a:extLst>
          </p:cNvPr>
          <p:cNvSpPr/>
          <p:nvPr/>
        </p:nvSpPr>
        <p:spPr>
          <a:xfrm>
            <a:off x="5332338" y="3007209"/>
            <a:ext cx="1539686" cy="1539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B86185BC-0F09-4CDD-8CD5-A8D6A84D665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92649A6-1CCF-A271-3D41-CEB7895C1F48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25" name="文本框 2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E9B6F28-E599-FA59-80C3-2E7955D87E8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A4BCDB-18FC-429A-F2A8-6A4F97E11DD1}"/>
              </a:ext>
            </a:extLst>
          </p:cNvPr>
          <p:cNvSpPr/>
          <p:nvPr/>
        </p:nvSpPr>
        <p:spPr>
          <a:xfrm>
            <a:off x="4749006" y="4278985"/>
            <a:ext cx="2693985" cy="269398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F01AFB1-5023-7E71-E11D-5B95F2239008}"/>
              </a:ext>
            </a:extLst>
          </p:cNvPr>
          <p:cNvSpPr txBox="1"/>
          <p:nvPr/>
        </p:nvSpPr>
        <p:spPr>
          <a:xfrm>
            <a:off x="4809304" y="4446400"/>
            <a:ext cx="2665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功能性需求</a:t>
            </a:r>
          </a:p>
        </p:txBody>
      </p:sp>
      <p:sp>
        <p:nvSpPr>
          <p:cNvPr id="56" name="文本框 5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8918282-DFA7-7754-5C1C-96EC69104F2D}"/>
              </a:ext>
            </a:extLst>
          </p:cNvPr>
          <p:cNvSpPr txBox="1"/>
          <p:nvPr/>
        </p:nvSpPr>
        <p:spPr>
          <a:xfrm>
            <a:off x="5777935" y="3463365"/>
            <a:ext cx="806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rgbClr val="CDCDCD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非</a:t>
            </a:r>
          </a:p>
        </p:txBody>
      </p:sp>
    </p:spTree>
    <p:extLst>
      <p:ext uri="{BB962C8B-B14F-4D97-AF65-F5344CB8AC3E}">
        <p14:creationId xmlns:p14="http://schemas.microsoft.com/office/powerpoint/2010/main" val="366832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D89339C-3BF4-C84C-8EE8-F4E09323E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7078" y="-4223207"/>
            <a:ext cx="7617843" cy="7617843"/>
          </a:xfrm>
          <a:custGeom>
            <a:avLst/>
            <a:gdLst>
              <a:gd name="connsiteX0" fmla="*/ 2741908 w 5483816"/>
              <a:gd name="connsiteY0" fmla="*/ 0 h 5483816"/>
              <a:gd name="connsiteX1" fmla="*/ 5483816 w 5483816"/>
              <a:gd name="connsiteY1" fmla="*/ 2741908 h 5483816"/>
              <a:gd name="connsiteX2" fmla="*/ 2741908 w 5483816"/>
              <a:gd name="connsiteY2" fmla="*/ 5483816 h 5483816"/>
              <a:gd name="connsiteX3" fmla="*/ 0 w 5483816"/>
              <a:gd name="connsiteY3" fmla="*/ 2741908 h 5483816"/>
              <a:gd name="connsiteX4" fmla="*/ 2741908 w 5483816"/>
              <a:gd name="connsiteY4" fmla="*/ 0 h 5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816" h="5483816">
                <a:moveTo>
                  <a:pt x="2741908" y="0"/>
                </a:moveTo>
                <a:cubicBezTo>
                  <a:pt x="4256222" y="0"/>
                  <a:pt x="5483816" y="1227594"/>
                  <a:pt x="5483816" y="2741908"/>
                </a:cubicBezTo>
                <a:cubicBezTo>
                  <a:pt x="5483816" y="4256222"/>
                  <a:pt x="4256222" y="5483816"/>
                  <a:pt x="2741908" y="5483816"/>
                </a:cubicBezTo>
                <a:cubicBezTo>
                  <a:pt x="1227594" y="5483816"/>
                  <a:pt x="0" y="4256222"/>
                  <a:pt x="0" y="2741908"/>
                </a:cubicBezTo>
                <a:cubicBezTo>
                  <a:pt x="0" y="1227594"/>
                  <a:pt x="1227594" y="0"/>
                  <a:pt x="2741908" y="0"/>
                </a:cubicBezTo>
                <a:close/>
              </a:path>
            </a:pathLst>
          </a:custGeom>
        </p:spPr>
      </p:pic>
      <p:sp>
        <p:nvSpPr>
          <p:cNvPr id="16" name="椭圆 1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D894B5E-0B17-5E44-A2F2-2CF39008CAB3}"/>
              </a:ext>
            </a:extLst>
          </p:cNvPr>
          <p:cNvSpPr/>
          <p:nvPr/>
        </p:nvSpPr>
        <p:spPr>
          <a:xfrm>
            <a:off x="2287078" y="-3832734"/>
            <a:ext cx="7617843" cy="761784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7E4E37F-4B80-E842-90A6-CB8F7502F094}"/>
              </a:ext>
            </a:extLst>
          </p:cNvPr>
          <p:cNvGrpSpPr/>
          <p:nvPr/>
        </p:nvGrpSpPr>
        <p:grpSpPr>
          <a:xfrm>
            <a:off x="1021822" y="-23812"/>
            <a:ext cx="10259879" cy="6881812"/>
            <a:chOff x="1021822" y="-23812"/>
            <a:chExt cx="10259879" cy="6881812"/>
          </a:xfrm>
        </p:grpSpPr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973E6E8-A117-0944-9824-CD59EDB5934F}"/>
                </a:ext>
              </a:extLst>
            </p:cNvPr>
            <p:cNvCxnSpPr>
              <a:cxnSpLocks/>
            </p:cNvCxnSpPr>
            <p:nvPr/>
          </p:nvCxnSpPr>
          <p:spPr>
            <a:xfrm>
              <a:off x="914160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4D02BF05-1E4F-1C41-A7A0-9536A56DC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2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6F4B936-3A79-DB4A-998A-AB9F9622920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85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E2A7216-400B-B74F-81FC-83E863FFB1E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54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5D66E74-714A-5346-A8D5-8B75D0552F8E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63" y="-23812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1F7E894-B0E3-2A45-B448-9CAA9EE71AA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701" y="-8964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756C218-E3B8-8C48-AF40-575CD1CA563A}"/>
              </a:ext>
            </a:extLst>
          </p:cNvPr>
          <p:cNvSpPr txBox="1"/>
          <p:nvPr/>
        </p:nvSpPr>
        <p:spPr>
          <a:xfrm>
            <a:off x="2789731" y="3312159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质量属性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71ECFE41-701D-4B49-9B1F-A9C86CC35BB8}"/>
              </a:ext>
            </a:extLst>
          </p:cNvPr>
          <p:cNvSpPr txBox="1">
            <a:spLocks/>
          </p:cNvSpPr>
          <p:nvPr/>
        </p:nvSpPr>
        <p:spPr>
          <a:xfrm>
            <a:off x="1202487" y="3796091"/>
            <a:ext cx="2893313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低饱和配色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完成抓包后，弹出框提示用户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添加抓包仓库后，在主页仓库列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表中添加红点，表示正在抓包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6723A6C-3AB5-6E45-8FCE-6813FD990C52}"/>
              </a:ext>
            </a:extLst>
          </p:cNvPr>
          <p:cNvSpPr txBox="1"/>
          <p:nvPr/>
        </p:nvSpPr>
        <p:spPr>
          <a:xfrm>
            <a:off x="2800594" y="5878896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01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E63EC30-CBA8-A540-87D5-DC6A2D656E69}"/>
              </a:ext>
            </a:extLst>
          </p:cNvPr>
          <p:cNvSpPr/>
          <p:nvPr/>
        </p:nvSpPr>
        <p:spPr>
          <a:xfrm>
            <a:off x="5332338" y="3007209"/>
            <a:ext cx="1539686" cy="1539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B86185BC-0F09-4CDD-8CD5-A8D6A84D665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92649A6-1CCF-A271-3D41-CEB7895C1F48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25" name="文本框 2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E9B6F28-E599-FA59-80C3-2E7955D87E8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A4BCDB-18FC-429A-F2A8-6A4F97E11DD1}"/>
              </a:ext>
            </a:extLst>
          </p:cNvPr>
          <p:cNvSpPr/>
          <p:nvPr/>
        </p:nvSpPr>
        <p:spPr>
          <a:xfrm>
            <a:off x="4749006" y="4278985"/>
            <a:ext cx="2693985" cy="269398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F01AFB1-5023-7E71-E11D-5B95F2239008}"/>
              </a:ext>
            </a:extLst>
          </p:cNvPr>
          <p:cNvSpPr txBox="1"/>
          <p:nvPr/>
        </p:nvSpPr>
        <p:spPr>
          <a:xfrm>
            <a:off x="4809304" y="4446400"/>
            <a:ext cx="2665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功能性需求</a:t>
            </a:r>
          </a:p>
        </p:txBody>
      </p:sp>
      <p:sp>
        <p:nvSpPr>
          <p:cNvPr id="56" name="文本框 5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8918282-DFA7-7754-5C1C-96EC69104F2D}"/>
              </a:ext>
            </a:extLst>
          </p:cNvPr>
          <p:cNvSpPr txBox="1"/>
          <p:nvPr/>
        </p:nvSpPr>
        <p:spPr>
          <a:xfrm>
            <a:off x="5777935" y="3463365"/>
            <a:ext cx="806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rgbClr val="CDCDCD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非</a:t>
            </a:r>
          </a:p>
        </p:txBody>
      </p:sp>
    </p:spTree>
    <p:extLst>
      <p:ext uri="{BB962C8B-B14F-4D97-AF65-F5344CB8AC3E}">
        <p14:creationId xmlns:p14="http://schemas.microsoft.com/office/powerpoint/2010/main" val="424417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D89339C-3BF4-C84C-8EE8-F4E09323E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7078" y="-4223207"/>
            <a:ext cx="7617843" cy="7617843"/>
          </a:xfrm>
          <a:custGeom>
            <a:avLst/>
            <a:gdLst>
              <a:gd name="connsiteX0" fmla="*/ 2741908 w 5483816"/>
              <a:gd name="connsiteY0" fmla="*/ 0 h 5483816"/>
              <a:gd name="connsiteX1" fmla="*/ 5483816 w 5483816"/>
              <a:gd name="connsiteY1" fmla="*/ 2741908 h 5483816"/>
              <a:gd name="connsiteX2" fmla="*/ 2741908 w 5483816"/>
              <a:gd name="connsiteY2" fmla="*/ 5483816 h 5483816"/>
              <a:gd name="connsiteX3" fmla="*/ 0 w 5483816"/>
              <a:gd name="connsiteY3" fmla="*/ 2741908 h 5483816"/>
              <a:gd name="connsiteX4" fmla="*/ 2741908 w 5483816"/>
              <a:gd name="connsiteY4" fmla="*/ 0 h 5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816" h="5483816">
                <a:moveTo>
                  <a:pt x="2741908" y="0"/>
                </a:moveTo>
                <a:cubicBezTo>
                  <a:pt x="4256222" y="0"/>
                  <a:pt x="5483816" y="1227594"/>
                  <a:pt x="5483816" y="2741908"/>
                </a:cubicBezTo>
                <a:cubicBezTo>
                  <a:pt x="5483816" y="4256222"/>
                  <a:pt x="4256222" y="5483816"/>
                  <a:pt x="2741908" y="5483816"/>
                </a:cubicBezTo>
                <a:cubicBezTo>
                  <a:pt x="1227594" y="5483816"/>
                  <a:pt x="0" y="4256222"/>
                  <a:pt x="0" y="2741908"/>
                </a:cubicBezTo>
                <a:cubicBezTo>
                  <a:pt x="0" y="1227594"/>
                  <a:pt x="1227594" y="0"/>
                  <a:pt x="2741908" y="0"/>
                </a:cubicBezTo>
                <a:close/>
              </a:path>
            </a:pathLst>
          </a:custGeom>
        </p:spPr>
      </p:pic>
      <p:sp>
        <p:nvSpPr>
          <p:cNvPr id="16" name="椭圆 1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D894B5E-0B17-5E44-A2F2-2CF39008CAB3}"/>
              </a:ext>
            </a:extLst>
          </p:cNvPr>
          <p:cNvSpPr/>
          <p:nvPr/>
        </p:nvSpPr>
        <p:spPr>
          <a:xfrm>
            <a:off x="2287078" y="-3832734"/>
            <a:ext cx="7617843" cy="761784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7E4E37F-4B80-E842-90A6-CB8F7502F094}"/>
              </a:ext>
            </a:extLst>
          </p:cNvPr>
          <p:cNvGrpSpPr/>
          <p:nvPr/>
        </p:nvGrpSpPr>
        <p:grpSpPr>
          <a:xfrm>
            <a:off x="1021822" y="-23812"/>
            <a:ext cx="10259879" cy="6881812"/>
            <a:chOff x="1021822" y="-23812"/>
            <a:chExt cx="10259879" cy="6881812"/>
          </a:xfrm>
        </p:grpSpPr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973E6E8-A117-0944-9824-CD59EDB5934F}"/>
                </a:ext>
              </a:extLst>
            </p:cNvPr>
            <p:cNvCxnSpPr>
              <a:cxnSpLocks/>
            </p:cNvCxnSpPr>
            <p:nvPr/>
          </p:nvCxnSpPr>
          <p:spPr>
            <a:xfrm>
              <a:off x="914160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4D02BF05-1E4F-1C41-A7A0-9536A56DC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2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6F4B936-3A79-DB4A-998A-AB9F9622920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85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E2A7216-400B-B74F-81FC-83E863FFB1E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54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5D66E74-714A-5346-A8D5-8B75D0552F8E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63" y="-23812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1F7E894-B0E3-2A45-B448-9CAA9EE71AA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701" y="-8964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39563A3E-A3B3-C54E-8AE4-1742F96EF81A}"/>
              </a:ext>
            </a:extLst>
          </p:cNvPr>
          <p:cNvSpPr txBox="1"/>
          <p:nvPr/>
        </p:nvSpPr>
        <p:spPr>
          <a:xfrm>
            <a:off x="7790102" y="3312015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性能需求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0" name="文本框 2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E1597C53-EA91-134A-9517-2C86FBCFD424}"/>
              </a:ext>
            </a:extLst>
          </p:cNvPr>
          <p:cNvSpPr txBox="1"/>
          <p:nvPr/>
        </p:nvSpPr>
        <p:spPr>
          <a:xfrm>
            <a:off x="7803244" y="5877132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02</a:t>
            </a: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756C218-E3B8-8C48-AF40-575CD1CA563A}"/>
              </a:ext>
            </a:extLst>
          </p:cNvPr>
          <p:cNvSpPr txBox="1"/>
          <p:nvPr/>
        </p:nvSpPr>
        <p:spPr>
          <a:xfrm>
            <a:off x="2789731" y="3312159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质量属性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71ECFE41-701D-4B49-9B1F-A9C86CC35BB8}"/>
              </a:ext>
            </a:extLst>
          </p:cNvPr>
          <p:cNvSpPr txBox="1">
            <a:spLocks/>
          </p:cNvSpPr>
          <p:nvPr/>
        </p:nvSpPr>
        <p:spPr>
          <a:xfrm>
            <a:off x="1202487" y="3796091"/>
            <a:ext cx="2893313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低饱和配色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完成抓包后，弹出框提示用户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添加抓包仓库后，在主页仓库列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表中添加红点，表示正在抓包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6723A6C-3AB5-6E45-8FCE-6813FD990C52}"/>
              </a:ext>
            </a:extLst>
          </p:cNvPr>
          <p:cNvSpPr txBox="1"/>
          <p:nvPr/>
        </p:nvSpPr>
        <p:spPr>
          <a:xfrm>
            <a:off x="2800594" y="5878896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01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E63EC30-CBA8-A540-87D5-DC6A2D656E69}"/>
              </a:ext>
            </a:extLst>
          </p:cNvPr>
          <p:cNvSpPr/>
          <p:nvPr/>
        </p:nvSpPr>
        <p:spPr>
          <a:xfrm>
            <a:off x="5332338" y="3007209"/>
            <a:ext cx="1539686" cy="1539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B86185BC-0F09-4CDD-8CD5-A8D6A84D665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92649A6-1CCF-A271-3D41-CEB7895C1F48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25" name="文本框 2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E9B6F28-E599-FA59-80C3-2E7955D87E8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A4BCDB-18FC-429A-F2A8-6A4F97E11DD1}"/>
              </a:ext>
            </a:extLst>
          </p:cNvPr>
          <p:cNvSpPr/>
          <p:nvPr/>
        </p:nvSpPr>
        <p:spPr>
          <a:xfrm>
            <a:off x="4749006" y="4278985"/>
            <a:ext cx="2693985" cy="269398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4FB39AF-724F-F954-6E64-2446AE84816F}"/>
              </a:ext>
            </a:extLst>
          </p:cNvPr>
          <p:cNvSpPr txBox="1">
            <a:spLocks/>
          </p:cNvSpPr>
          <p:nvPr/>
        </p:nvSpPr>
        <p:spPr>
          <a:xfrm>
            <a:off x="7973070" y="3816265"/>
            <a:ext cx="3715939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支持所有主流浏览器访问本系统</a:t>
            </a:r>
          </a:p>
          <a:p>
            <a:pPr algn="l"/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支持并发访问和并发上传（抓包需求）</a:t>
            </a:r>
          </a:p>
          <a:p>
            <a:pPr algn="l"/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对用户的操作进行迅速响应，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页面渲染要足够迅速</a:t>
            </a:r>
          </a:p>
        </p:txBody>
      </p:sp>
      <p:sp>
        <p:nvSpPr>
          <p:cNvPr id="55" name="文本框 5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F01AFB1-5023-7E71-E11D-5B95F2239008}"/>
              </a:ext>
            </a:extLst>
          </p:cNvPr>
          <p:cNvSpPr txBox="1"/>
          <p:nvPr/>
        </p:nvSpPr>
        <p:spPr>
          <a:xfrm>
            <a:off x="4809304" y="4446400"/>
            <a:ext cx="2665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功能性需求</a:t>
            </a:r>
          </a:p>
        </p:txBody>
      </p:sp>
      <p:sp>
        <p:nvSpPr>
          <p:cNvPr id="56" name="文本框 5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8918282-DFA7-7754-5C1C-96EC69104F2D}"/>
              </a:ext>
            </a:extLst>
          </p:cNvPr>
          <p:cNvSpPr txBox="1"/>
          <p:nvPr/>
        </p:nvSpPr>
        <p:spPr>
          <a:xfrm>
            <a:off x="5777935" y="3463365"/>
            <a:ext cx="806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rgbClr val="CDCDCD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非</a:t>
            </a:r>
          </a:p>
        </p:txBody>
      </p:sp>
    </p:spTree>
    <p:extLst>
      <p:ext uri="{BB962C8B-B14F-4D97-AF65-F5344CB8AC3E}">
        <p14:creationId xmlns:p14="http://schemas.microsoft.com/office/powerpoint/2010/main" val="82062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74DDF10-02CC-1940-9F5D-82A8A14E02DE}"/>
              </a:ext>
            </a:extLst>
          </p:cNvPr>
          <p:cNvSpPr txBox="1"/>
          <p:nvPr/>
        </p:nvSpPr>
        <p:spPr>
          <a:xfrm>
            <a:off x="3667143" y="2092745"/>
            <a:ext cx="35489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</a:t>
            </a:r>
            <a:r>
              <a: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01</a:t>
            </a:r>
          </a:p>
        </p:txBody>
      </p:sp>
      <p:pic>
        <p:nvPicPr>
          <p:cNvPr id="12" name="图片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FF2344D-ED4D-2744-A9DE-1C2BC5E2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13" y="1787287"/>
            <a:ext cx="3262041" cy="3191127"/>
          </a:xfrm>
          <a:prstGeom prst="rect">
            <a:avLst/>
          </a:prstGeom>
        </p:spPr>
      </p:pic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5AD5A6-41B1-4846-9A4C-958F00E8DBCB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03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3CB5EC5C-B3A3-40F7-958E-E7F8B045516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067BD5C-23E5-15E1-DA54-9E341EBED3C8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0579F20-C48A-D707-CADE-A9417E18A6F8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F8EC773-E46B-41CF-858F-532E66590452}"/>
              </a:ext>
            </a:extLst>
          </p:cNvPr>
          <p:cNvSpPr/>
          <p:nvPr/>
        </p:nvSpPr>
        <p:spPr>
          <a:xfrm>
            <a:off x="3719710" y="4182688"/>
            <a:ext cx="2476043" cy="4678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 Light" charset="0"/>
              </a:rPr>
              <a:t>软件需求规格说明书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1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D89339C-3BF4-C84C-8EE8-F4E09323E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7078" y="-4223207"/>
            <a:ext cx="7617843" cy="7617843"/>
          </a:xfrm>
          <a:custGeom>
            <a:avLst/>
            <a:gdLst>
              <a:gd name="connsiteX0" fmla="*/ 2741908 w 5483816"/>
              <a:gd name="connsiteY0" fmla="*/ 0 h 5483816"/>
              <a:gd name="connsiteX1" fmla="*/ 5483816 w 5483816"/>
              <a:gd name="connsiteY1" fmla="*/ 2741908 h 5483816"/>
              <a:gd name="connsiteX2" fmla="*/ 2741908 w 5483816"/>
              <a:gd name="connsiteY2" fmla="*/ 5483816 h 5483816"/>
              <a:gd name="connsiteX3" fmla="*/ 0 w 5483816"/>
              <a:gd name="connsiteY3" fmla="*/ 2741908 h 5483816"/>
              <a:gd name="connsiteX4" fmla="*/ 2741908 w 5483816"/>
              <a:gd name="connsiteY4" fmla="*/ 0 h 5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816" h="5483816">
                <a:moveTo>
                  <a:pt x="2741908" y="0"/>
                </a:moveTo>
                <a:cubicBezTo>
                  <a:pt x="4256222" y="0"/>
                  <a:pt x="5483816" y="1227594"/>
                  <a:pt x="5483816" y="2741908"/>
                </a:cubicBezTo>
                <a:cubicBezTo>
                  <a:pt x="5483816" y="4256222"/>
                  <a:pt x="4256222" y="5483816"/>
                  <a:pt x="2741908" y="5483816"/>
                </a:cubicBezTo>
                <a:cubicBezTo>
                  <a:pt x="1227594" y="5483816"/>
                  <a:pt x="0" y="4256222"/>
                  <a:pt x="0" y="2741908"/>
                </a:cubicBezTo>
                <a:cubicBezTo>
                  <a:pt x="0" y="1227594"/>
                  <a:pt x="1227594" y="0"/>
                  <a:pt x="2741908" y="0"/>
                </a:cubicBezTo>
                <a:close/>
              </a:path>
            </a:pathLst>
          </a:custGeom>
        </p:spPr>
      </p:pic>
      <p:sp>
        <p:nvSpPr>
          <p:cNvPr id="16" name="椭圆 1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D894B5E-0B17-5E44-A2F2-2CF39008CAB3}"/>
              </a:ext>
            </a:extLst>
          </p:cNvPr>
          <p:cNvSpPr/>
          <p:nvPr/>
        </p:nvSpPr>
        <p:spPr>
          <a:xfrm>
            <a:off x="2287078" y="-3832734"/>
            <a:ext cx="7617843" cy="761784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7E4E37F-4B80-E842-90A6-CB8F7502F094}"/>
              </a:ext>
            </a:extLst>
          </p:cNvPr>
          <p:cNvGrpSpPr/>
          <p:nvPr/>
        </p:nvGrpSpPr>
        <p:grpSpPr>
          <a:xfrm>
            <a:off x="1021822" y="-23812"/>
            <a:ext cx="10259879" cy="6881812"/>
            <a:chOff x="1021822" y="-23812"/>
            <a:chExt cx="10259879" cy="6881812"/>
          </a:xfrm>
        </p:grpSpPr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973E6E8-A117-0944-9824-CD59EDB5934F}"/>
                </a:ext>
              </a:extLst>
            </p:cNvPr>
            <p:cNvCxnSpPr>
              <a:cxnSpLocks/>
            </p:cNvCxnSpPr>
            <p:nvPr/>
          </p:nvCxnSpPr>
          <p:spPr>
            <a:xfrm>
              <a:off x="914160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4D02BF05-1E4F-1C41-A7A0-9536A56DC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2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6F4B936-3A79-DB4A-998A-AB9F9622920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85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E2A7216-400B-B74F-81FC-83E863FFB1E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54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5D66E74-714A-5346-A8D5-8B75D0552F8E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63" y="-23812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1F7E894-B0E3-2A45-B448-9CAA9EE71AA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701" y="-8964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39563A3E-A3B3-C54E-8AE4-1742F96EF81A}"/>
              </a:ext>
            </a:extLst>
          </p:cNvPr>
          <p:cNvSpPr txBox="1"/>
          <p:nvPr/>
        </p:nvSpPr>
        <p:spPr>
          <a:xfrm>
            <a:off x="7790102" y="3312015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性能需求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0" name="文本框 2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E1597C53-EA91-134A-9517-2C86FBCFD424}"/>
              </a:ext>
            </a:extLst>
          </p:cNvPr>
          <p:cNvSpPr txBox="1"/>
          <p:nvPr/>
        </p:nvSpPr>
        <p:spPr>
          <a:xfrm>
            <a:off x="7803244" y="5877132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02</a:t>
            </a: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756C218-E3B8-8C48-AF40-575CD1CA563A}"/>
              </a:ext>
            </a:extLst>
          </p:cNvPr>
          <p:cNvSpPr txBox="1"/>
          <p:nvPr/>
        </p:nvSpPr>
        <p:spPr>
          <a:xfrm>
            <a:off x="2789731" y="3312159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质量属性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71ECFE41-701D-4B49-9B1F-A9C86CC35BB8}"/>
              </a:ext>
            </a:extLst>
          </p:cNvPr>
          <p:cNvSpPr txBox="1">
            <a:spLocks/>
          </p:cNvSpPr>
          <p:nvPr/>
        </p:nvSpPr>
        <p:spPr>
          <a:xfrm>
            <a:off x="1202487" y="3796091"/>
            <a:ext cx="2893313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低饱和配色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完成抓包后，弹出框提示用户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添加抓包仓库后，在主页仓库列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表中添加红点，表示正在抓包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6723A6C-3AB5-6E45-8FCE-6813FD990C52}"/>
              </a:ext>
            </a:extLst>
          </p:cNvPr>
          <p:cNvSpPr txBox="1"/>
          <p:nvPr/>
        </p:nvSpPr>
        <p:spPr>
          <a:xfrm>
            <a:off x="2800594" y="5878896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01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E63EC30-CBA8-A540-87D5-DC6A2D656E69}"/>
              </a:ext>
            </a:extLst>
          </p:cNvPr>
          <p:cNvSpPr/>
          <p:nvPr/>
        </p:nvSpPr>
        <p:spPr>
          <a:xfrm>
            <a:off x="5332338" y="3007209"/>
            <a:ext cx="1539686" cy="1539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B86185BC-0F09-4CDD-8CD5-A8D6A84D665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92649A6-1CCF-A271-3D41-CEB7895C1F48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25" name="文本框 2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E9B6F28-E599-FA59-80C3-2E7955D87E8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A4BCDB-18FC-429A-F2A8-6A4F97E11DD1}"/>
              </a:ext>
            </a:extLst>
          </p:cNvPr>
          <p:cNvSpPr/>
          <p:nvPr/>
        </p:nvSpPr>
        <p:spPr>
          <a:xfrm>
            <a:off x="4749006" y="4278985"/>
            <a:ext cx="2693985" cy="269398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38BF7A0-0ED8-7071-BA60-96AC69D94C89}"/>
              </a:ext>
            </a:extLst>
          </p:cNvPr>
          <p:cNvSpPr txBox="1"/>
          <p:nvPr/>
        </p:nvSpPr>
        <p:spPr>
          <a:xfrm>
            <a:off x="4842489" y="2275792"/>
            <a:ext cx="226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用户权限与安全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5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4FB39AF-724F-F954-6E64-2446AE84816F}"/>
              </a:ext>
            </a:extLst>
          </p:cNvPr>
          <p:cNvSpPr txBox="1">
            <a:spLocks/>
          </p:cNvSpPr>
          <p:nvPr/>
        </p:nvSpPr>
        <p:spPr>
          <a:xfrm>
            <a:off x="7973070" y="3816265"/>
            <a:ext cx="3715939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支持所有主流浏览器访问本系统</a:t>
            </a:r>
          </a:p>
          <a:p>
            <a:pPr algn="l"/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支持并发访问和并发上传（抓包需求）</a:t>
            </a:r>
          </a:p>
          <a:p>
            <a:pPr algn="l"/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对用户的操作进行迅速响应，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页面渲染要足够迅速</a:t>
            </a:r>
          </a:p>
        </p:txBody>
      </p:sp>
      <p:sp>
        <p:nvSpPr>
          <p:cNvPr id="5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BCBD1EE-2684-3C5A-8144-9C356A0AC35D}"/>
              </a:ext>
            </a:extLst>
          </p:cNvPr>
          <p:cNvSpPr txBox="1">
            <a:spLocks/>
          </p:cNvSpPr>
          <p:nvPr/>
        </p:nvSpPr>
        <p:spPr>
          <a:xfrm>
            <a:off x="2499351" y="910350"/>
            <a:ext cx="6948577" cy="1070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密码安全：对密码要求数字、英文大小写字符、特殊字符混用，不少于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8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位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 </a:t>
            </a:r>
            <a:r>
              <a:rPr lang="zh-CN" altLang="en-US" sz="1600" b="1" u="sng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管理员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权限：仅管理员能够对数据库进行操作，且做好日志记录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 </a:t>
            </a:r>
            <a:r>
              <a:rPr lang="zh-CN" altLang="en-US" sz="1600" b="1" u="sng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游客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权限：游客仅可以查看已抓包的仓库，且拒绝任何访问数据库的操作</a:t>
            </a:r>
          </a:p>
        </p:txBody>
      </p:sp>
      <p:sp>
        <p:nvSpPr>
          <p:cNvPr id="55" name="文本框 5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F01AFB1-5023-7E71-E11D-5B95F2239008}"/>
              </a:ext>
            </a:extLst>
          </p:cNvPr>
          <p:cNvSpPr txBox="1"/>
          <p:nvPr/>
        </p:nvSpPr>
        <p:spPr>
          <a:xfrm>
            <a:off x="4809304" y="4446400"/>
            <a:ext cx="2665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功能性需求</a:t>
            </a:r>
          </a:p>
        </p:txBody>
      </p:sp>
      <p:sp>
        <p:nvSpPr>
          <p:cNvPr id="56" name="文本框 5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8918282-DFA7-7754-5C1C-96EC69104F2D}"/>
              </a:ext>
            </a:extLst>
          </p:cNvPr>
          <p:cNvSpPr txBox="1"/>
          <p:nvPr/>
        </p:nvSpPr>
        <p:spPr>
          <a:xfrm>
            <a:off x="5777935" y="3463365"/>
            <a:ext cx="806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rgbClr val="CDCDCD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非</a:t>
            </a:r>
          </a:p>
        </p:txBody>
      </p:sp>
    </p:spTree>
    <p:extLst>
      <p:ext uri="{BB962C8B-B14F-4D97-AF65-F5344CB8AC3E}">
        <p14:creationId xmlns:p14="http://schemas.microsoft.com/office/powerpoint/2010/main" val="358166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D89339C-3BF4-C84C-8EE8-F4E09323E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7078" y="-4223207"/>
            <a:ext cx="7617843" cy="7617843"/>
          </a:xfrm>
          <a:custGeom>
            <a:avLst/>
            <a:gdLst>
              <a:gd name="connsiteX0" fmla="*/ 2741908 w 5483816"/>
              <a:gd name="connsiteY0" fmla="*/ 0 h 5483816"/>
              <a:gd name="connsiteX1" fmla="*/ 5483816 w 5483816"/>
              <a:gd name="connsiteY1" fmla="*/ 2741908 h 5483816"/>
              <a:gd name="connsiteX2" fmla="*/ 2741908 w 5483816"/>
              <a:gd name="connsiteY2" fmla="*/ 5483816 h 5483816"/>
              <a:gd name="connsiteX3" fmla="*/ 0 w 5483816"/>
              <a:gd name="connsiteY3" fmla="*/ 2741908 h 5483816"/>
              <a:gd name="connsiteX4" fmla="*/ 2741908 w 5483816"/>
              <a:gd name="connsiteY4" fmla="*/ 0 h 5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816" h="5483816">
                <a:moveTo>
                  <a:pt x="2741908" y="0"/>
                </a:moveTo>
                <a:cubicBezTo>
                  <a:pt x="4256222" y="0"/>
                  <a:pt x="5483816" y="1227594"/>
                  <a:pt x="5483816" y="2741908"/>
                </a:cubicBezTo>
                <a:cubicBezTo>
                  <a:pt x="5483816" y="4256222"/>
                  <a:pt x="4256222" y="5483816"/>
                  <a:pt x="2741908" y="5483816"/>
                </a:cubicBezTo>
                <a:cubicBezTo>
                  <a:pt x="1227594" y="5483816"/>
                  <a:pt x="0" y="4256222"/>
                  <a:pt x="0" y="2741908"/>
                </a:cubicBezTo>
                <a:cubicBezTo>
                  <a:pt x="0" y="1227594"/>
                  <a:pt x="1227594" y="0"/>
                  <a:pt x="2741908" y="0"/>
                </a:cubicBezTo>
                <a:close/>
              </a:path>
            </a:pathLst>
          </a:custGeom>
        </p:spPr>
      </p:pic>
      <p:sp>
        <p:nvSpPr>
          <p:cNvPr id="16" name="椭圆 1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D894B5E-0B17-5E44-A2F2-2CF39008CAB3}"/>
              </a:ext>
            </a:extLst>
          </p:cNvPr>
          <p:cNvSpPr/>
          <p:nvPr/>
        </p:nvSpPr>
        <p:spPr>
          <a:xfrm>
            <a:off x="2287078" y="-3832734"/>
            <a:ext cx="7617843" cy="761784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7E4E37F-4B80-E842-90A6-CB8F7502F094}"/>
              </a:ext>
            </a:extLst>
          </p:cNvPr>
          <p:cNvGrpSpPr/>
          <p:nvPr/>
        </p:nvGrpSpPr>
        <p:grpSpPr>
          <a:xfrm>
            <a:off x="1021822" y="-23812"/>
            <a:ext cx="10259879" cy="6881812"/>
            <a:chOff x="1021822" y="-23812"/>
            <a:chExt cx="10259879" cy="6881812"/>
          </a:xfrm>
        </p:grpSpPr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973E6E8-A117-0944-9824-CD59EDB5934F}"/>
                </a:ext>
              </a:extLst>
            </p:cNvPr>
            <p:cNvCxnSpPr>
              <a:cxnSpLocks/>
            </p:cNvCxnSpPr>
            <p:nvPr/>
          </p:nvCxnSpPr>
          <p:spPr>
            <a:xfrm>
              <a:off x="914160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4D02BF05-1E4F-1C41-A7A0-9536A56DC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2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6F4B936-3A79-DB4A-998A-AB9F9622920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852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E2A7216-400B-B74F-81FC-83E863FFB1E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547" y="0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5D66E74-714A-5346-A8D5-8B75D0552F8E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63" y="-23812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1F7E894-B0E3-2A45-B448-9CAA9EE71AA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701" y="-8964"/>
              <a:ext cx="0" cy="68580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39563A3E-A3B3-C54E-8AE4-1742F96EF81A}"/>
              </a:ext>
            </a:extLst>
          </p:cNvPr>
          <p:cNvSpPr txBox="1"/>
          <p:nvPr/>
        </p:nvSpPr>
        <p:spPr>
          <a:xfrm>
            <a:off x="7790102" y="3312015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性能需求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0" name="文本框 2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E1597C53-EA91-134A-9517-2C86FBCFD424}"/>
              </a:ext>
            </a:extLst>
          </p:cNvPr>
          <p:cNvSpPr txBox="1"/>
          <p:nvPr/>
        </p:nvSpPr>
        <p:spPr>
          <a:xfrm>
            <a:off x="7803244" y="5877132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02</a:t>
            </a: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756C218-E3B8-8C48-AF40-575CD1CA563A}"/>
              </a:ext>
            </a:extLst>
          </p:cNvPr>
          <p:cNvSpPr txBox="1"/>
          <p:nvPr/>
        </p:nvSpPr>
        <p:spPr>
          <a:xfrm>
            <a:off x="2789731" y="3312159"/>
            <a:ext cx="152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质量属性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3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71ECFE41-701D-4B49-9B1F-A9C86CC35BB8}"/>
              </a:ext>
            </a:extLst>
          </p:cNvPr>
          <p:cNvSpPr txBox="1">
            <a:spLocks/>
          </p:cNvSpPr>
          <p:nvPr/>
        </p:nvSpPr>
        <p:spPr>
          <a:xfrm>
            <a:off x="1202487" y="3796091"/>
            <a:ext cx="2893313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低饱和配色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完成抓包后，弹出框提示用户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添加抓包仓库后，在主页仓库列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表中添加红点，表示正在抓包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6723A6C-3AB5-6E45-8FCE-6813FD990C52}"/>
              </a:ext>
            </a:extLst>
          </p:cNvPr>
          <p:cNvSpPr txBox="1"/>
          <p:nvPr/>
        </p:nvSpPr>
        <p:spPr>
          <a:xfrm>
            <a:off x="2800594" y="5878896"/>
            <a:ext cx="152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01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E63EC30-CBA8-A540-87D5-DC6A2D656E69}"/>
              </a:ext>
            </a:extLst>
          </p:cNvPr>
          <p:cNvSpPr/>
          <p:nvPr/>
        </p:nvSpPr>
        <p:spPr>
          <a:xfrm>
            <a:off x="5332338" y="3007209"/>
            <a:ext cx="1539686" cy="1539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B86185BC-0F09-4CDD-8CD5-A8D6A84D665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92649A6-1CCF-A271-3D41-CEB7895C1F48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25" name="文本框 2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E9B6F28-E599-FA59-80C3-2E7955D87E8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A4BCDB-18FC-429A-F2A8-6A4F97E11DD1}"/>
              </a:ext>
            </a:extLst>
          </p:cNvPr>
          <p:cNvSpPr/>
          <p:nvPr/>
        </p:nvSpPr>
        <p:spPr>
          <a:xfrm>
            <a:off x="4749006" y="4278985"/>
            <a:ext cx="2693985" cy="269398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38BF7A0-0ED8-7071-BA60-96AC69D94C89}"/>
              </a:ext>
            </a:extLst>
          </p:cNvPr>
          <p:cNvSpPr txBox="1"/>
          <p:nvPr/>
        </p:nvSpPr>
        <p:spPr>
          <a:xfrm>
            <a:off x="4842489" y="2275792"/>
            <a:ext cx="226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  <a:cs typeface="Poppins SemiBold" panose="02000000000000000000" pitchFamily="2" charset="0"/>
              </a:rPr>
              <a:t>用户权限与安全</a:t>
            </a:r>
            <a:endParaRPr kumimoji="1"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  <a:cs typeface="Poppins SemiBold" panose="02000000000000000000" pitchFamily="2" charset="0"/>
            </a:endParaRPr>
          </a:p>
        </p:txBody>
      </p:sp>
      <p:sp>
        <p:nvSpPr>
          <p:cNvPr id="5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4FB39AF-724F-F954-6E64-2446AE84816F}"/>
              </a:ext>
            </a:extLst>
          </p:cNvPr>
          <p:cNvSpPr txBox="1">
            <a:spLocks/>
          </p:cNvSpPr>
          <p:nvPr/>
        </p:nvSpPr>
        <p:spPr>
          <a:xfrm>
            <a:off x="7973070" y="3816265"/>
            <a:ext cx="3715939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支持所有主流浏览器访问本系统</a:t>
            </a:r>
          </a:p>
          <a:p>
            <a:pPr algn="l"/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支持并发访问和并发上传（抓包需求）</a:t>
            </a:r>
          </a:p>
          <a:p>
            <a:pPr algn="l"/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对用户的操作进行迅速响应，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页面渲染要足够迅速</a:t>
            </a:r>
          </a:p>
        </p:txBody>
      </p:sp>
      <p:sp>
        <p:nvSpPr>
          <p:cNvPr id="5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5BCBD1EE-2684-3C5A-8144-9C356A0AC35D}"/>
              </a:ext>
            </a:extLst>
          </p:cNvPr>
          <p:cNvSpPr txBox="1">
            <a:spLocks/>
          </p:cNvSpPr>
          <p:nvPr/>
        </p:nvSpPr>
        <p:spPr>
          <a:xfrm>
            <a:off x="2499351" y="910350"/>
            <a:ext cx="6948577" cy="1070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密码安全：对密码要求数字、英文大小写字符、特殊字符混用，不少于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8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位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 </a:t>
            </a:r>
            <a:r>
              <a:rPr lang="zh-CN" altLang="en-US" sz="1600" b="1" u="sng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管理员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权限：仅管理员能够对数据库进行操作，且做好日志记录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 </a:t>
            </a:r>
            <a:r>
              <a:rPr lang="zh-CN" altLang="en-US" sz="1600" b="1" u="sng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游客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权限：游客仅可以查看已抓包的仓库，且拒绝任何访问数据库的操作</a:t>
            </a:r>
          </a:p>
        </p:txBody>
      </p:sp>
      <p:sp>
        <p:nvSpPr>
          <p:cNvPr id="55" name="文本框 5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F01AFB1-5023-7E71-E11D-5B95F2239008}"/>
              </a:ext>
            </a:extLst>
          </p:cNvPr>
          <p:cNvSpPr txBox="1"/>
          <p:nvPr/>
        </p:nvSpPr>
        <p:spPr>
          <a:xfrm>
            <a:off x="4809304" y="4446400"/>
            <a:ext cx="2665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功能性需求</a:t>
            </a:r>
          </a:p>
        </p:txBody>
      </p:sp>
      <p:sp>
        <p:nvSpPr>
          <p:cNvPr id="56" name="文本框 5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8918282-DFA7-7754-5C1C-96EC69104F2D}"/>
              </a:ext>
            </a:extLst>
          </p:cNvPr>
          <p:cNvSpPr txBox="1"/>
          <p:nvPr/>
        </p:nvSpPr>
        <p:spPr>
          <a:xfrm>
            <a:off x="5777935" y="3463365"/>
            <a:ext cx="806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pc="100" dirty="0">
                <a:solidFill>
                  <a:srgbClr val="CDCDCD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非</a:t>
            </a:r>
          </a:p>
        </p:txBody>
      </p:sp>
      <p:sp>
        <p:nvSpPr>
          <p:cNvPr id="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0D138E42-FFEF-4119-6BFE-E262AF9D4C24}"/>
              </a:ext>
            </a:extLst>
          </p:cNvPr>
          <p:cNvSpPr txBox="1">
            <a:spLocks/>
          </p:cNvSpPr>
          <p:nvPr/>
        </p:nvSpPr>
        <p:spPr>
          <a:xfrm>
            <a:off x="5078808" y="5323860"/>
            <a:ext cx="2081469" cy="701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重新设计界面</a:t>
            </a:r>
            <a:endParaRPr lang="en-US" altLang="zh-CN" sz="1600" b="1" dirty="0">
              <a:solidFill>
                <a:schemeClr val="tx1">
                  <a:lumMod val="95000"/>
                  <a:lumOff val="5000"/>
                  <a:alpha val="6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+mj-ea"/>
                <a:ea typeface="+mj-ea"/>
              </a:rPr>
              <a:t>迭代为前后端分离项目</a:t>
            </a:r>
          </a:p>
        </p:txBody>
      </p:sp>
    </p:spTree>
    <p:extLst>
      <p:ext uri="{BB962C8B-B14F-4D97-AF65-F5344CB8AC3E}">
        <p14:creationId xmlns:p14="http://schemas.microsoft.com/office/powerpoint/2010/main" val="119590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C3BA5B0-F97D-4341-9B5B-CB56A6C3C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7"/>
          <a:stretch/>
        </p:blipFill>
        <p:spPr>
          <a:xfrm>
            <a:off x="1053209" y="1803400"/>
            <a:ext cx="2606617" cy="436200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D3C533F-9B61-85C0-9F79-811821F00F0C}"/>
              </a:ext>
            </a:extLst>
          </p:cNvPr>
          <p:cNvSpPr/>
          <p:nvPr/>
        </p:nvSpPr>
        <p:spPr>
          <a:xfrm>
            <a:off x="600875" y="5867763"/>
            <a:ext cx="921565" cy="92156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CBDEFB5-49DA-334C-AEFD-16E2B4BD9ADF}"/>
              </a:ext>
            </a:extLst>
          </p:cNvPr>
          <p:cNvSpPr txBox="1"/>
          <p:nvPr/>
        </p:nvSpPr>
        <p:spPr>
          <a:xfrm rot="5400000">
            <a:off x="-1803604" y="3349826"/>
            <a:ext cx="592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Han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ASSUMPTIONS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D7BC22E-ACC8-E345-A4A4-3A746F44C53F}"/>
              </a:ext>
            </a:extLst>
          </p:cNvPr>
          <p:cNvSpPr txBox="1"/>
          <p:nvPr/>
        </p:nvSpPr>
        <p:spPr>
          <a:xfrm>
            <a:off x="2085896" y="2804813"/>
            <a:ext cx="64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D I P E N D E N C I E S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2F8B568B-7DD7-409E-8004-F8CC75C41BB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7C1BE7C-C5E5-3C3B-CF7A-16A54B2F217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A899781-8576-D25D-35E2-92C8F0A6AADC}"/>
              </a:ext>
            </a:extLst>
          </p:cNvPr>
          <p:cNvGrpSpPr/>
          <p:nvPr/>
        </p:nvGrpSpPr>
        <p:grpSpPr>
          <a:xfrm>
            <a:off x="2183401" y="3464381"/>
            <a:ext cx="7618481" cy="1519238"/>
            <a:chOff x="4376161" y="2390775"/>
            <a:chExt cx="7618481" cy="151923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416F4A-C7F8-825D-DA6B-8ABCD67DB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" t="4538" b="7318"/>
            <a:stretch/>
          </p:blipFill>
          <p:spPr>
            <a:xfrm>
              <a:off x="4376161" y="2914650"/>
              <a:ext cx="7618481" cy="99536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E7BAA3-AE5E-EAE5-CF67-D9CABD8E8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8287" r="884" b="8379"/>
            <a:stretch/>
          </p:blipFill>
          <p:spPr>
            <a:xfrm>
              <a:off x="4376162" y="2390775"/>
              <a:ext cx="7549621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24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C3BA5B0-F97D-4341-9B5B-CB56A6C3C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7"/>
          <a:stretch/>
        </p:blipFill>
        <p:spPr>
          <a:xfrm>
            <a:off x="1053209" y="1803400"/>
            <a:ext cx="2606617" cy="436200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D3C533F-9B61-85C0-9F79-811821F00F0C}"/>
              </a:ext>
            </a:extLst>
          </p:cNvPr>
          <p:cNvSpPr/>
          <p:nvPr/>
        </p:nvSpPr>
        <p:spPr>
          <a:xfrm>
            <a:off x="600875" y="5867763"/>
            <a:ext cx="921565" cy="921565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CBDEFB5-49DA-334C-AEFD-16E2B4BD9ADF}"/>
              </a:ext>
            </a:extLst>
          </p:cNvPr>
          <p:cNvSpPr txBox="1"/>
          <p:nvPr/>
        </p:nvSpPr>
        <p:spPr>
          <a:xfrm rot="5400000">
            <a:off x="-1803604" y="3349826"/>
            <a:ext cx="592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Han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ASSUMPTIONS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13" name="文本框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7150295-F534-2D4C-9678-E1D2CAB61EB8}"/>
              </a:ext>
            </a:extLst>
          </p:cNvPr>
          <p:cNvSpPr txBox="1"/>
          <p:nvPr/>
        </p:nvSpPr>
        <p:spPr>
          <a:xfrm>
            <a:off x="2682240" y="3575450"/>
            <a:ext cx="209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Playfair Display" charset="0"/>
              </a:rPr>
              <a:t>外部接口设计</a:t>
            </a: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D7BC22E-ACC8-E345-A4A4-3A746F44C53F}"/>
              </a:ext>
            </a:extLst>
          </p:cNvPr>
          <p:cNvSpPr txBox="1"/>
          <p:nvPr/>
        </p:nvSpPr>
        <p:spPr>
          <a:xfrm>
            <a:off x="2085896" y="1268113"/>
            <a:ext cx="64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D I P E N D E N C I E S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2F8B568B-7DD7-409E-8004-F8CC75C41BB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7C1BE7C-C5E5-3C3B-CF7A-16A54B2F217A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A899781-8576-D25D-35E2-92C8F0A6AADC}"/>
              </a:ext>
            </a:extLst>
          </p:cNvPr>
          <p:cNvGrpSpPr/>
          <p:nvPr/>
        </p:nvGrpSpPr>
        <p:grpSpPr>
          <a:xfrm>
            <a:off x="2183401" y="1927681"/>
            <a:ext cx="7618481" cy="1519238"/>
            <a:chOff x="4376161" y="2390775"/>
            <a:chExt cx="7618481" cy="151923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416F4A-C7F8-825D-DA6B-8ABCD67DB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" t="4538" b="7318"/>
            <a:stretch/>
          </p:blipFill>
          <p:spPr>
            <a:xfrm>
              <a:off x="4376161" y="2914650"/>
              <a:ext cx="7618481" cy="99536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E7BAA3-AE5E-EAE5-CF67-D9CABD8E8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8287" r="884" b="8379"/>
            <a:stretch/>
          </p:blipFill>
          <p:spPr>
            <a:xfrm>
              <a:off x="4376162" y="2390775"/>
              <a:ext cx="7549621" cy="523875"/>
            </a:xfrm>
            <a:prstGeom prst="rect">
              <a:avLst/>
            </a:prstGeom>
          </p:spPr>
        </p:pic>
      </p:grpSp>
      <p:sp>
        <p:nvSpPr>
          <p:cNvPr id="20" name="文本框 1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7015C73-C077-A782-B48F-21694CE5A7AA}"/>
              </a:ext>
            </a:extLst>
          </p:cNvPr>
          <p:cNvSpPr txBox="1"/>
          <p:nvPr/>
        </p:nvSpPr>
        <p:spPr>
          <a:xfrm>
            <a:off x="3361691" y="4108368"/>
            <a:ext cx="132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Playfair Display" charset="0"/>
              </a:rPr>
              <a:t>软硬件接口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CBAD7EA-5194-4A6A-56D7-0BE443E76165}"/>
              </a:ext>
            </a:extLst>
          </p:cNvPr>
          <p:cNvGrpSpPr/>
          <p:nvPr/>
        </p:nvGrpSpPr>
        <p:grpSpPr>
          <a:xfrm>
            <a:off x="3429558" y="4490827"/>
            <a:ext cx="6310313" cy="1295395"/>
            <a:chOff x="3429558" y="4452727"/>
            <a:chExt cx="6310313" cy="129539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CA9FA7F-F666-1C47-781F-4A71BF2E4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558" y="4452727"/>
              <a:ext cx="6310313" cy="45243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D1155B6-0203-6CA7-B6CB-9E499E0B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558" y="4909922"/>
              <a:ext cx="6310313" cy="8382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ECB73EA-4B75-E949-A4F9-36BC8E273786}"/>
              </a:ext>
            </a:extLst>
          </p:cNvPr>
          <p:cNvGrpSpPr/>
          <p:nvPr/>
        </p:nvGrpSpPr>
        <p:grpSpPr>
          <a:xfrm>
            <a:off x="3143755" y="5900410"/>
            <a:ext cx="7772786" cy="400110"/>
            <a:chOff x="3366005" y="5900410"/>
            <a:chExt cx="7772786" cy="400110"/>
          </a:xfrm>
        </p:grpSpPr>
        <p:sp>
          <p:nvSpPr>
            <p:cNvPr id="25" name="文本框 2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4A2BBBEC-D1F0-ED93-B581-2334F1AFB6F7}"/>
                </a:ext>
              </a:extLst>
            </p:cNvPr>
            <p:cNvSpPr txBox="1"/>
            <p:nvPr/>
          </p:nvSpPr>
          <p:spPr>
            <a:xfrm>
              <a:off x="3366005" y="5900410"/>
              <a:ext cx="1326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Playfair Display" charset="0"/>
                </a:rPr>
                <a:t>   通信接口</a:t>
              </a:r>
            </a:p>
          </p:txBody>
        </p:sp>
        <p:sp>
          <p:nvSpPr>
            <p:cNvPr id="26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  <a:extLst>
                <a:ext uri="{FF2B5EF4-FFF2-40B4-BE49-F238E27FC236}">
                  <a16:creationId xmlns:a16="http://schemas.microsoft.com/office/drawing/2014/main" id="{77898E4A-FC47-5B97-757C-03F1BBFCCD34}"/>
                </a:ext>
              </a:extLst>
            </p:cNvPr>
            <p:cNvSpPr txBox="1">
              <a:spLocks/>
            </p:cNvSpPr>
            <p:nvPr/>
          </p:nvSpPr>
          <p:spPr>
            <a:xfrm>
              <a:off x="4646650" y="5926638"/>
              <a:ext cx="6492141" cy="276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1000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defRPr>
              </a:lvl1pPr>
              <a:lvl2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本系统使用的网络环境为浙江大学校园网，使用网络通信标准协议。</a:t>
              </a:r>
              <a:endPara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94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E7D9504-6F63-9547-ACBE-CC17E54C434B}"/>
              </a:ext>
            </a:extLst>
          </p:cNvPr>
          <p:cNvSpPr txBox="1"/>
          <p:nvPr/>
        </p:nvSpPr>
        <p:spPr>
          <a:xfrm>
            <a:off x="4886907" y="795380"/>
            <a:ext cx="164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rgbClr val="4F81BC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业务规则</a:t>
            </a: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2597A6-8B59-3849-A718-F567FEFD37F4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4CDBDAA2-1EE4-4611-A136-DF162EB301C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31F13B6-BA9D-C2D7-0C40-AEC48ABFDF7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AB48C40-5675-77F0-9758-6323A4186399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5C6446-EDFF-E0F9-6EC7-F4482B5784B9}"/>
              </a:ext>
            </a:extLst>
          </p:cNvPr>
          <p:cNvGrpSpPr/>
          <p:nvPr/>
        </p:nvGrpSpPr>
        <p:grpSpPr>
          <a:xfrm>
            <a:off x="2742389" y="1397863"/>
            <a:ext cx="6172200" cy="4554972"/>
            <a:chOff x="4977589" y="1023937"/>
            <a:chExt cx="6172200" cy="45549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639CF8-85C7-FB97-C43C-54B1D0D8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114" y="1023937"/>
              <a:ext cx="6162675" cy="12668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0DFBBE1-FA40-90E6-ADE2-48FE293AA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589" y="2273734"/>
              <a:ext cx="6172200" cy="3305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线连接符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6507BEB-3D46-884B-BFF3-000E31B9DD7E}"/>
              </a:ext>
            </a:extLst>
          </p:cNvPr>
          <p:cNvCxnSpPr/>
          <p:nvPr/>
        </p:nvCxnSpPr>
        <p:spPr>
          <a:xfrm>
            <a:off x="428899" y="4876616"/>
            <a:ext cx="106980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E7D9504-6F63-9547-ACBE-CC17E54C434B}"/>
              </a:ext>
            </a:extLst>
          </p:cNvPr>
          <p:cNvSpPr txBox="1"/>
          <p:nvPr/>
        </p:nvSpPr>
        <p:spPr>
          <a:xfrm>
            <a:off x="4893257" y="897233"/>
            <a:ext cx="164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rgbClr val="4F81BC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业务规则</a:t>
            </a: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E92597A6-8B59-3849-A718-F567FEFD37F4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4CDBDAA2-1EE4-4611-A136-DF162EB301C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31F13B6-BA9D-C2D7-0C40-AEC48ABFDF7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AB48C40-5675-77F0-9758-6323A4186399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5C6446-EDFF-E0F9-6EC7-F4482B5784B9}"/>
              </a:ext>
            </a:extLst>
          </p:cNvPr>
          <p:cNvGrpSpPr/>
          <p:nvPr/>
        </p:nvGrpSpPr>
        <p:grpSpPr>
          <a:xfrm>
            <a:off x="4977589" y="1583314"/>
            <a:ext cx="6172200" cy="4554972"/>
            <a:chOff x="4977589" y="1023937"/>
            <a:chExt cx="6172200" cy="45549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639CF8-85C7-FB97-C43C-54B1D0D8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114" y="1023937"/>
              <a:ext cx="6162675" cy="12668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0DFBBE1-FA40-90E6-ADE2-48FE293AA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589" y="2273734"/>
              <a:ext cx="6172200" cy="3305175"/>
            </a:xfrm>
            <a:prstGeom prst="rect">
              <a:avLst/>
            </a:prstGeom>
          </p:spPr>
        </p:pic>
      </p:grpSp>
      <p:sp>
        <p:nvSpPr>
          <p:cNvPr id="21" name="文本框 2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206FBCB-0B2F-6785-C0CC-11F3C2D710CA}"/>
              </a:ext>
            </a:extLst>
          </p:cNvPr>
          <p:cNvSpPr txBox="1"/>
          <p:nvPr/>
        </p:nvSpPr>
        <p:spPr>
          <a:xfrm>
            <a:off x="713256" y="5694523"/>
            <a:ext cx="164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业务算法</a:t>
            </a:r>
          </a:p>
        </p:txBody>
      </p:sp>
      <p:sp>
        <p:nvSpPr>
          <p:cNvPr id="2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4CD67EA-2C92-DF4E-7C05-EAFF0FBEC7B0}"/>
              </a:ext>
            </a:extLst>
          </p:cNvPr>
          <p:cNvSpPr txBox="1">
            <a:spLocks/>
          </p:cNvSpPr>
          <p:nvPr/>
        </p:nvSpPr>
        <p:spPr>
          <a:xfrm>
            <a:off x="428899" y="1171666"/>
            <a:ext cx="4337357" cy="758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 拟通过识别不同设计话题关键字，对相关讨论进行打分，</a:t>
            </a:r>
            <a:r>
              <a:rPr lang="zh-CN" altLang="en-US" sz="14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最终得分超过一定阈值</a:t>
            </a:r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的则判定为项目设计讨论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不同关键字对应不同分数，具体打分依据可参照下表：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6FEC2A64-691C-1545-D185-FD7E0CB36015}"/>
              </a:ext>
            </a:extLst>
          </p:cNvPr>
          <p:cNvSpPr txBox="1">
            <a:spLocks/>
          </p:cNvSpPr>
          <p:nvPr/>
        </p:nvSpPr>
        <p:spPr>
          <a:xfrm>
            <a:off x="2354149" y="5936022"/>
            <a:ext cx="1966444" cy="2418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针对项目设计讨论的筛选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4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D28DFAD-DF08-2B97-1DD8-D25F1241B368}"/>
              </a:ext>
            </a:extLst>
          </p:cNvPr>
          <p:cNvSpPr txBox="1">
            <a:spLocks/>
          </p:cNvSpPr>
          <p:nvPr/>
        </p:nvSpPr>
        <p:spPr>
          <a:xfrm>
            <a:off x="410918" y="5041378"/>
            <a:ext cx="4434001" cy="393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1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以”</a:t>
            </a:r>
            <a:r>
              <a:rPr lang="en-US" altLang="zh-CN" sz="1100" dirty="0">
                <a:latin typeface="等线 Light" panose="02010600030101010101" pitchFamily="2" charset="-122"/>
                <a:ea typeface="等线 Light" panose="02010600030101010101" pitchFamily="2" charset="-122"/>
              </a:rPr>
              <a:t>Should we manage to improve the performance of robustness of our project?”</a:t>
            </a:r>
            <a:r>
              <a:rPr lang="zh-CN" altLang="en-US" sz="11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为例，该讨论最终得分应为：</a:t>
            </a:r>
            <a:r>
              <a:rPr lang="en-US" altLang="zh-CN" sz="1100" dirty="0">
                <a:latin typeface="等线 Light" panose="02010600030101010101" pitchFamily="2" charset="-122"/>
                <a:ea typeface="等线 Light" panose="02010600030101010101" pitchFamily="2" charset="-122"/>
              </a:rPr>
              <a:t>2 (performance) + 13 (robustness)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4784441-D0E0-0990-6B79-C200C4762692}"/>
              </a:ext>
            </a:extLst>
          </p:cNvPr>
          <p:cNvGrpSpPr/>
          <p:nvPr/>
        </p:nvGrpSpPr>
        <p:grpSpPr>
          <a:xfrm>
            <a:off x="428899" y="2076644"/>
            <a:ext cx="4325474" cy="2704711"/>
            <a:chOff x="428899" y="2076644"/>
            <a:chExt cx="4325474" cy="270471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AFA7305-EB6E-E7B9-42EE-0E99A5DAC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899" y="2076644"/>
              <a:ext cx="4325474" cy="2704711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15AA64C-8F63-EE62-46FA-7C0AF16E2C72}"/>
                </a:ext>
              </a:extLst>
            </p:cNvPr>
            <p:cNvSpPr txBox="1"/>
            <p:nvPr/>
          </p:nvSpPr>
          <p:spPr>
            <a:xfrm>
              <a:off x="1406526" y="2113871"/>
              <a:ext cx="8794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409924E-FC0F-374D-5C6A-F42D8942974F}"/>
                </a:ext>
              </a:extLst>
            </p:cNvPr>
            <p:cNvSpPr txBox="1"/>
            <p:nvPr/>
          </p:nvSpPr>
          <p:spPr>
            <a:xfrm>
              <a:off x="477976" y="2095353"/>
              <a:ext cx="8794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125ACF-AE32-B898-A76E-73CB598A7CB2}"/>
                </a:ext>
              </a:extLst>
            </p:cNvPr>
            <p:cNvSpPr txBox="1"/>
            <p:nvPr/>
          </p:nvSpPr>
          <p:spPr>
            <a:xfrm>
              <a:off x="2335075" y="2113871"/>
              <a:ext cx="232899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26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FB1A0EB-D4C1-D333-D8E7-48CF46179111}"/>
              </a:ext>
            </a:extLst>
          </p:cNvPr>
          <p:cNvSpPr/>
          <p:nvPr/>
        </p:nvSpPr>
        <p:spPr>
          <a:xfrm>
            <a:off x="4374728" y="1478895"/>
            <a:ext cx="3543300" cy="3543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1953361-4C31-5A4F-A4D4-F1EE01C16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77" y="2049321"/>
            <a:ext cx="7702550" cy="4481484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85551DF5-072B-42BE-9B0F-DAF250432FE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C8566D7-91AE-8478-D3C7-6A590711C433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DCF4B85-EE39-1C61-BCCC-F3826560F9B2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7828AF7-AB55-BEE9-D517-2891D74D7AD8}"/>
              </a:ext>
            </a:extLst>
          </p:cNvPr>
          <p:cNvSpPr txBox="1"/>
          <p:nvPr/>
        </p:nvSpPr>
        <p:spPr>
          <a:xfrm>
            <a:off x="5246978" y="1305309"/>
            <a:ext cx="284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撰写目的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</a:p>
        </p:txBody>
      </p:sp>
      <p:sp>
        <p:nvSpPr>
          <p:cNvPr id="32" name="文本框 3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23E2B7A-4749-A9A6-B23B-9878B26F0307}"/>
              </a:ext>
            </a:extLst>
          </p:cNvPr>
          <p:cNvSpPr txBox="1"/>
          <p:nvPr/>
        </p:nvSpPr>
        <p:spPr>
          <a:xfrm>
            <a:off x="6096000" y="2313963"/>
            <a:ext cx="2646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针对不同读者的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  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阅读建议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137A27-3D24-2023-C6AD-2A924E9D1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76" y="3428999"/>
            <a:ext cx="6429375" cy="248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17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FB1A0EB-D4C1-D333-D8E7-48CF46179111}"/>
              </a:ext>
            </a:extLst>
          </p:cNvPr>
          <p:cNvSpPr/>
          <p:nvPr/>
        </p:nvSpPr>
        <p:spPr>
          <a:xfrm>
            <a:off x="4374728" y="1478895"/>
            <a:ext cx="3543300" cy="3543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1953361-4C31-5A4F-A4D4-F1EE01C16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77" y="2049321"/>
            <a:ext cx="7702550" cy="4481484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85551DF5-072B-42BE-9B0F-DAF250432FE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C8566D7-91AE-8478-D3C7-6A590711C433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DCF4B85-EE39-1C61-BCCC-F3826560F9B2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7828AF7-AB55-BEE9-D517-2891D74D7AD8}"/>
              </a:ext>
            </a:extLst>
          </p:cNvPr>
          <p:cNvSpPr txBox="1"/>
          <p:nvPr/>
        </p:nvSpPr>
        <p:spPr>
          <a:xfrm>
            <a:off x="5246978" y="1305309"/>
            <a:ext cx="284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撰写目的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</a:p>
        </p:txBody>
      </p:sp>
      <p:sp>
        <p:nvSpPr>
          <p:cNvPr id="32" name="文本框 3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23E2B7A-4749-A9A6-B23B-9878B26F0307}"/>
              </a:ext>
            </a:extLst>
          </p:cNvPr>
          <p:cNvSpPr txBox="1"/>
          <p:nvPr/>
        </p:nvSpPr>
        <p:spPr>
          <a:xfrm>
            <a:off x="6096000" y="2313963"/>
            <a:ext cx="2646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针对不同读者的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  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阅读建议</a:t>
            </a: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43F4683-AAB3-7709-1245-28EF130436B5}"/>
              </a:ext>
            </a:extLst>
          </p:cNvPr>
          <p:cNvSpPr txBox="1"/>
          <p:nvPr/>
        </p:nvSpPr>
        <p:spPr>
          <a:xfrm>
            <a:off x="6832198" y="3668079"/>
            <a:ext cx="3166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产品的来源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前景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583085-2136-461D-8AD6-9FE211FC2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3" y="2950512"/>
            <a:ext cx="6097722" cy="332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26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FB1A0EB-D4C1-D333-D8E7-48CF46179111}"/>
              </a:ext>
            </a:extLst>
          </p:cNvPr>
          <p:cNvSpPr/>
          <p:nvPr/>
        </p:nvSpPr>
        <p:spPr>
          <a:xfrm>
            <a:off x="4374728" y="1478895"/>
            <a:ext cx="3543300" cy="3543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1953361-4C31-5A4F-A4D4-F1EE01C16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77" y="2049321"/>
            <a:ext cx="7702550" cy="4481484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85551DF5-072B-42BE-9B0F-DAF250432FE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C8566D7-91AE-8478-D3C7-6A590711C433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DCF4B85-EE39-1C61-BCCC-F3826560F9B2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7828AF7-AB55-BEE9-D517-2891D74D7AD8}"/>
              </a:ext>
            </a:extLst>
          </p:cNvPr>
          <p:cNvSpPr txBox="1"/>
          <p:nvPr/>
        </p:nvSpPr>
        <p:spPr>
          <a:xfrm>
            <a:off x="5246978" y="1305309"/>
            <a:ext cx="284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撰写目的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</a:p>
        </p:txBody>
      </p:sp>
      <p:sp>
        <p:nvSpPr>
          <p:cNvPr id="32" name="文本框 3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23E2B7A-4749-A9A6-B23B-9878B26F0307}"/>
              </a:ext>
            </a:extLst>
          </p:cNvPr>
          <p:cNvSpPr txBox="1"/>
          <p:nvPr/>
        </p:nvSpPr>
        <p:spPr>
          <a:xfrm>
            <a:off x="6096000" y="2313963"/>
            <a:ext cx="2646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针对不同读者的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  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阅读建议</a:t>
            </a: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43F4683-AAB3-7709-1245-28EF130436B5}"/>
              </a:ext>
            </a:extLst>
          </p:cNvPr>
          <p:cNvSpPr txBox="1"/>
          <p:nvPr/>
        </p:nvSpPr>
        <p:spPr>
          <a:xfrm>
            <a:off x="6832198" y="3668079"/>
            <a:ext cx="3166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产品的来源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前景</a:t>
            </a:r>
          </a:p>
        </p:txBody>
      </p:sp>
      <p:sp>
        <p:nvSpPr>
          <p:cNvPr id="34" name="文本框 3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B38AAC7-541E-6B19-5E63-F78EE75F416E}"/>
              </a:ext>
            </a:extLst>
          </p:cNvPr>
          <p:cNvSpPr txBox="1"/>
          <p:nvPr/>
        </p:nvSpPr>
        <p:spPr>
          <a:xfrm>
            <a:off x="7486698" y="5086717"/>
            <a:ext cx="2569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产品的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Scope</a:t>
            </a:r>
            <a:endParaRPr kumimoji="1" lang="zh-CN" altLang="en-US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40C976-6960-3DC1-CA17-FB152F20A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4994914"/>
            <a:ext cx="6329363" cy="842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30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FB1A0EB-D4C1-D333-D8E7-48CF46179111}"/>
              </a:ext>
            </a:extLst>
          </p:cNvPr>
          <p:cNvSpPr/>
          <p:nvPr/>
        </p:nvSpPr>
        <p:spPr>
          <a:xfrm>
            <a:off x="4374728" y="1478895"/>
            <a:ext cx="3543300" cy="3543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B1953361-4C31-5A4F-A4D4-F1EE01C16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77" y="2049321"/>
            <a:ext cx="7702550" cy="4481484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85551DF5-072B-42BE-9B0F-DAF250432FE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C8566D7-91AE-8478-D3C7-6A590711C433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DCF4B85-EE39-1C61-BCCC-F3826560F9B2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7828AF7-AB55-BEE9-D517-2891D74D7AD8}"/>
              </a:ext>
            </a:extLst>
          </p:cNvPr>
          <p:cNvSpPr txBox="1"/>
          <p:nvPr/>
        </p:nvSpPr>
        <p:spPr>
          <a:xfrm>
            <a:off x="5246978" y="1305309"/>
            <a:ext cx="284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撰写目的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</a:p>
        </p:txBody>
      </p:sp>
      <p:sp>
        <p:nvSpPr>
          <p:cNvPr id="32" name="文本框 3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23E2B7A-4749-A9A6-B23B-9878B26F0307}"/>
              </a:ext>
            </a:extLst>
          </p:cNvPr>
          <p:cNvSpPr txBox="1"/>
          <p:nvPr/>
        </p:nvSpPr>
        <p:spPr>
          <a:xfrm>
            <a:off x="6096000" y="2313963"/>
            <a:ext cx="2646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针对不同读者的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  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阅读建议</a:t>
            </a:r>
          </a:p>
        </p:txBody>
      </p:sp>
      <p:sp>
        <p:nvSpPr>
          <p:cNvPr id="33" name="文本框 3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43F4683-AAB3-7709-1245-28EF130436B5}"/>
              </a:ext>
            </a:extLst>
          </p:cNvPr>
          <p:cNvSpPr txBox="1"/>
          <p:nvPr/>
        </p:nvSpPr>
        <p:spPr>
          <a:xfrm>
            <a:off x="6832198" y="3668079"/>
            <a:ext cx="3166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产品的来源 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背景</a:t>
            </a:r>
            <a:endParaRPr kumimoji="1" lang="en-US" altLang="zh-CN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  <a:p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  &amp; </a:t>
            </a:r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前景</a:t>
            </a:r>
          </a:p>
        </p:txBody>
      </p:sp>
      <p:sp>
        <p:nvSpPr>
          <p:cNvPr id="34" name="文本框 3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B38AAC7-541E-6B19-5E63-F78EE75F416E}"/>
              </a:ext>
            </a:extLst>
          </p:cNvPr>
          <p:cNvSpPr txBox="1"/>
          <p:nvPr/>
        </p:nvSpPr>
        <p:spPr>
          <a:xfrm>
            <a:off x="7486698" y="5086717"/>
            <a:ext cx="2569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产品的</a:t>
            </a:r>
            <a:r>
              <a:rPr kumimoji="1" lang="en-US" altLang="zh-CN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 Scope</a:t>
            </a:r>
            <a:endParaRPr kumimoji="1" lang="zh-CN" altLang="en-US" sz="3200" b="1" spc="100" dirty="0">
              <a:solidFill>
                <a:schemeClr val="tx1">
                  <a:lumMod val="95000"/>
                  <a:lumOff val="5000"/>
                </a:schemeClr>
              </a:solidFill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3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32C79875-F762-0E75-6A94-699BD2608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07" y="400468"/>
            <a:ext cx="4576214" cy="9882375"/>
          </a:xfrm>
          <a:prstGeom prst="rect">
            <a:avLst/>
          </a:prstGeom>
        </p:spPr>
      </p:pic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15D2194-3045-AB82-DCB2-A4CA8B84AD8A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9BD6E90-5E9B-6C8A-A9AC-16B38CAA476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868B704-5A3D-0B6C-11B5-C2EF61F8168B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D218210-E338-BB88-F75F-C1656700AC8C}"/>
              </a:ext>
            </a:extLst>
          </p:cNvPr>
          <p:cNvSpPr txBox="1"/>
          <p:nvPr/>
        </p:nvSpPr>
        <p:spPr>
          <a:xfrm>
            <a:off x="1609582" y="3075057"/>
            <a:ext cx="240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需求发布会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4D5184-1EE7-94E1-C293-9631785ADB5C}"/>
              </a:ext>
            </a:extLst>
          </p:cNvPr>
          <p:cNvGrpSpPr/>
          <p:nvPr/>
        </p:nvGrpSpPr>
        <p:grpSpPr>
          <a:xfrm>
            <a:off x="4132755" y="3075057"/>
            <a:ext cx="2894311" cy="707886"/>
            <a:chOff x="990464" y="2912709"/>
            <a:chExt cx="2894311" cy="707886"/>
          </a:xfrm>
        </p:grpSpPr>
        <p:sp>
          <p:nvSpPr>
  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DCB5BA7-FAA3-99E2-9674-68F2B7E5076E}"/>
                </a:ext>
              </a:extLst>
            </p:cNvPr>
            <p:cNvSpPr txBox="1"/>
            <p:nvPr/>
          </p:nvSpPr>
          <p:spPr>
            <a:xfrm>
              <a:off x="1479705" y="2912709"/>
              <a:ext cx="2405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Josefin Sans" charset="0"/>
                </a:rPr>
                <a:t>需求获取会</a:t>
              </a:r>
            </a:p>
          </p:txBody>
        </p:sp>
        <p:sp>
          <p:nvSpPr>
            <p:cNvPr id="17" name="十字形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7DD30C70-855F-DA7B-73E0-56611FC35091}"/>
                </a:ext>
              </a:extLst>
            </p:cNvPr>
            <p:cNvSpPr/>
            <p:nvPr/>
          </p:nvSpPr>
          <p:spPr>
            <a:xfrm rot="16200000">
              <a:off x="990464" y="3074038"/>
              <a:ext cx="394200" cy="394200"/>
            </a:xfrm>
            <a:prstGeom prst="plus">
              <a:avLst>
                <a:gd name="adj" fmla="val 4609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BE756-4A09-EABC-F0C4-6D0D401FD166}"/>
              </a:ext>
            </a:extLst>
          </p:cNvPr>
          <p:cNvGrpSpPr/>
          <p:nvPr/>
        </p:nvGrpSpPr>
        <p:grpSpPr>
          <a:xfrm>
            <a:off x="7122107" y="3075057"/>
            <a:ext cx="3388386" cy="707886"/>
            <a:chOff x="1923842" y="4375434"/>
            <a:chExt cx="3388386" cy="707886"/>
          </a:xfrm>
        </p:grpSpPr>
        <p:sp>
          <p:nvSpPr>
  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4819F49C-1635-C124-169B-E9A7C097B471}"/>
                </a:ext>
              </a:extLst>
            </p:cNvPr>
            <p:cNvSpPr txBox="1"/>
            <p:nvPr/>
          </p:nvSpPr>
          <p:spPr>
            <a:xfrm>
              <a:off x="2380289" y="4375434"/>
              <a:ext cx="2931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Josefin Sans" charset="0"/>
                </a:rPr>
                <a:t>项目实际情况</a:t>
              </a:r>
            </a:p>
          </p:txBody>
        </p:sp>
        <p:sp>
          <p:nvSpPr>
            <p:cNvPr id="18" name="十字形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9C862CC4-D7E9-AFC5-69EC-B4942EE81D6A}"/>
                </a:ext>
              </a:extLst>
            </p:cNvPr>
            <p:cNvSpPr/>
            <p:nvPr/>
          </p:nvSpPr>
          <p:spPr>
            <a:xfrm rot="16200000">
              <a:off x="1923842" y="4532277"/>
              <a:ext cx="394200" cy="394200"/>
            </a:xfrm>
            <a:prstGeom prst="plus">
              <a:avLst>
                <a:gd name="adj" fmla="val 4609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19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4.79167E-6 -0.5254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9841DE6-DF3E-744E-A1DF-24CDFCD26C91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20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pic>
        <p:nvPicPr>
          <p:cNvPr id="10" name="图片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66B8DA-FE82-E544-BC9C-4E2C2D0B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3" y="2297447"/>
            <a:ext cx="2139998" cy="2139998"/>
          </a:xfrm>
          <a:prstGeom prst="rect">
            <a:avLst/>
          </a:prstGeom>
        </p:spPr>
      </p:pic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E20D4B60-4D6D-46DE-81B0-95A3D93D126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82DCEDE-28F2-61FF-7228-06671BC5A4EF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3" name="文本框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E9748E4-57B2-B29E-41FF-B0E36AF3CB4C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4927CA9-84DC-60E6-3BAD-0C7A1445387A}"/>
              </a:ext>
            </a:extLst>
          </p:cNvPr>
          <p:cNvSpPr txBox="1"/>
          <p:nvPr/>
        </p:nvSpPr>
        <p:spPr>
          <a:xfrm>
            <a:off x="1317038" y="3136612"/>
            <a:ext cx="1365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术语表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8BD991-DC64-668A-577A-A481CC256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63" y="678194"/>
            <a:ext cx="5767388" cy="5501610"/>
          </a:xfrm>
          <a:prstGeom prst="rect">
            <a:avLst/>
          </a:prstGeom>
        </p:spPr>
      </p:pic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2969C9-4617-F553-3101-9886B33F5CA1}"/>
              </a:ext>
            </a:extLst>
          </p:cNvPr>
          <p:cNvSpPr txBox="1"/>
          <p:nvPr/>
        </p:nvSpPr>
        <p:spPr>
          <a:xfrm>
            <a:off x="9555212" y="5870260"/>
            <a:ext cx="10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下略</a:t>
            </a:r>
            <a:r>
              <a:rPr kumimoji="1" lang="en-US" altLang="zh-CN" b="1" spc="100" dirty="0">
                <a:latin typeface="得意黑" pitchFamily="50" charset="-122"/>
                <a:ea typeface="得意黑" pitchFamily="50" charset="-122"/>
                <a:cs typeface="Josefin Sans" charset="0"/>
              </a:rPr>
              <a:t>……</a:t>
            </a:r>
            <a:endParaRPr kumimoji="1" lang="zh-CN" altLang="en-US" b="1" spc="100" dirty="0">
              <a:latin typeface="得意黑" pitchFamily="50" charset="-122"/>
              <a:ea typeface="得意黑" pitchFamily="50" charset="-122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0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B5299638-D860-0C95-9296-0FB69442EAA7}"/>
              </a:ext>
            </a:extLst>
          </p:cNvPr>
          <p:cNvSpPr/>
          <p:nvPr/>
        </p:nvSpPr>
        <p:spPr>
          <a:xfrm>
            <a:off x="6003289" y="1043053"/>
            <a:ext cx="3403105" cy="340310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9CC307C-7FB5-3644-8815-7AE00908918E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07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D970E0E-5663-9B4B-A4BA-0AE2F2C452C9}"/>
              </a:ext>
            </a:extLst>
          </p:cNvPr>
          <p:cNvSpPr txBox="1"/>
          <p:nvPr/>
        </p:nvSpPr>
        <p:spPr>
          <a:xfrm>
            <a:off x="1902620" y="3236913"/>
            <a:ext cx="39760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Part.</a:t>
            </a:r>
            <a:r>
              <a:rPr kumimoji="1" lang="en-US" altLang="zh-CN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02</a:t>
            </a:r>
          </a:p>
        </p:txBody>
      </p:sp>
      <p:pic>
        <p:nvPicPr>
          <p:cNvPr id="15" name="图片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ABA1010-A4EF-AE4B-AE51-F113D8C9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03" y="941803"/>
            <a:ext cx="3403105" cy="3403105"/>
          </a:xfrm>
          <a:prstGeom prst="rect">
            <a:avLst/>
          </a:prstGeom>
        </p:spPr>
      </p:pic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FB07B266-2F2F-4BCD-96FB-C7EA13C0A9F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9B6CFE1-CFB9-6E29-4E8F-37B0E8A127E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1602AF9-D812-B15F-2E60-8E302C28C544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3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7777C5C-DF1E-4EC9-A132-702F97C70249}"/>
              </a:ext>
            </a:extLst>
          </p:cNvPr>
          <p:cNvSpPr/>
          <p:nvPr/>
        </p:nvSpPr>
        <p:spPr>
          <a:xfrm>
            <a:off x="5096685" y="4447213"/>
            <a:ext cx="1688589" cy="4678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 Light" charset="0"/>
              </a:rPr>
              <a:t>其他相关分享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  <a:cs typeface="Josefi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3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8930D2B-B464-D146-9B6A-50D970A29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7397" y="3907575"/>
            <a:ext cx="5317829" cy="5203481"/>
          </a:xfrm>
          <a:custGeom>
            <a:avLst/>
            <a:gdLst>
              <a:gd name="connsiteX0" fmla="*/ 1463646 w 2927292"/>
              <a:gd name="connsiteY0" fmla="*/ 0 h 2864347"/>
              <a:gd name="connsiteX1" fmla="*/ 2927292 w 2927292"/>
              <a:gd name="connsiteY1" fmla="*/ 1463646 h 2864347"/>
              <a:gd name="connsiteX2" fmla="*/ 1898890 w 2927292"/>
              <a:gd name="connsiteY2" fmla="*/ 2861490 h 2864347"/>
              <a:gd name="connsiteX3" fmla="*/ 1887776 w 2927292"/>
              <a:gd name="connsiteY3" fmla="*/ 2864347 h 2864347"/>
              <a:gd name="connsiteX4" fmla="*/ 1039517 w 2927292"/>
              <a:gd name="connsiteY4" fmla="*/ 2864347 h 2864347"/>
              <a:gd name="connsiteX5" fmla="*/ 1028403 w 2927292"/>
              <a:gd name="connsiteY5" fmla="*/ 2861490 h 2864347"/>
              <a:gd name="connsiteX6" fmla="*/ 0 w 2927292"/>
              <a:gd name="connsiteY6" fmla="*/ 1463646 h 2864347"/>
              <a:gd name="connsiteX7" fmla="*/ 1463646 w 2927292"/>
              <a:gd name="connsiteY7" fmla="*/ 0 h 286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7292" h="2864347">
                <a:moveTo>
                  <a:pt x="1463646" y="0"/>
                </a:moveTo>
                <a:cubicBezTo>
                  <a:pt x="2271995" y="0"/>
                  <a:pt x="2927292" y="655297"/>
                  <a:pt x="2927292" y="1463646"/>
                </a:cubicBezTo>
                <a:cubicBezTo>
                  <a:pt x="2927292" y="2120430"/>
                  <a:pt x="2494694" y="2676175"/>
                  <a:pt x="1898890" y="2861490"/>
                </a:cubicBezTo>
                <a:lnTo>
                  <a:pt x="1887776" y="2864347"/>
                </a:lnTo>
                <a:lnTo>
                  <a:pt x="1039517" y="2864347"/>
                </a:lnTo>
                <a:lnTo>
                  <a:pt x="1028403" y="2861490"/>
                </a:lnTo>
                <a:cubicBezTo>
                  <a:pt x="432599" y="2676175"/>
                  <a:pt x="0" y="2120430"/>
                  <a:pt x="0" y="1463646"/>
                </a:cubicBezTo>
                <a:cubicBezTo>
                  <a:pt x="0" y="655297"/>
                  <a:pt x="655297" y="0"/>
                  <a:pt x="1463646" y="0"/>
                </a:cubicBezTo>
                <a:close/>
              </a:path>
            </a:pathLst>
          </a:custGeom>
        </p:spPr>
      </p:pic>
      <p:sp>
        <p:nvSpPr>
          <p:cNvPr id="37" name="椭圆 3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3C78AA7A-C169-B648-A742-D9BDCC40B0C3}"/>
              </a:ext>
            </a:extLst>
          </p:cNvPr>
          <p:cNvSpPr/>
          <p:nvPr/>
        </p:nvSpPr>
        <p:spPr>
          <a:xfrm>
            <a:off x="6263097" y="3690610"/>
            <a:ext cx="5642359" cy="6086775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7226EA1-0DE7-C34C-BBF0-4C571B0FF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2"/>
          <a:stretch/>
        </p:blipFill>
        <p:spPr>
          <a:xfrm>
            <a:off x="5234661" y="-5896211"/>
            <a:ext cx="8376819" cy="8363091"/>
          </a:xfrm>
          <a:prstGeom prst="ellipse">
            <a:avLst/>
          </a:prstGeom>
        </p:spPr>
      </p:pic>
      <p:pic>
        <p:nvPicPr>
          <p:cNvPr id="3" name="图片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A449CAA4-CE62-E04F-8C61-A88840275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2"/>
          <a:stretch/>
        </p:blipFill>
        <p:spPr>
          <a:xfrm>
            <a:off x="1529386" y="1574008"/>
            <a:ext cx="3647234" cy="3641257"/>
          </a:xfrm>
          <a:prstGeom prst="ellipse">
            <a:avLst/>
          </a:prstGeom>
        </p:spPr>
      </p:pic>
      <p:sp>
        <p:nvSpPr>
          <p:cNvPr id="17" name="文本框 1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9603B4EE-0A8D-6A46-81B9-CEC711CF03F5}"/>
              </a:ext>
            </a:extLst>
          </p:cNvPr>
          <p:cNvSpPr txBox="1"/>
          <p:nvPr/>
        </p:nvSpPr>
        <p:spPr>
          <a:xfrm>
            <a:off x="5680917" y="4283420"/>
            <a:ext cx="7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01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</a:endParaRP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ACAC2F00-4EEC-6E44-8AD6-EBBE6A0FE1B9}"/>
              </a:ext>
            </a:extLst>
          </p:cNvPr>
          <p:cNvSpPr txBox="1"/>
          <p:nvPr/>
        </p:nvSpPr>
        <p:spPr>
          <a:xfrm>
            <a:off x="5656909" y="4626700"/>
            <a:ext cx="791836" cy="78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前  端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</a:endParaRPr>
          </a:p>
          <a:p>
            <a:pPr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开  发</a:t>
            </a:r>
          </a:p>
        </p:txBody>
      </p:sp>
      <p:sp>
        <p:nvSpPr>
          <p:cNvPr id="20" name="文本框 1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EB1B7F67-879B-DB4F-8DDA-84EE59A72341}"/>
              </a:ext>
            </a:extLst>
          </p:cNvPr>
          <p:cNvSpPr txBox="1"/>
          <p:nvPr/>
        </p:nvSpPr>
        <p:spPr>
          <a:xfrm>
            <a:off x="7741949" y="4283420"/>
            <a:ext cx="7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02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</a:endParaRPr>
          </a:p>
        </p:txBody>
      </p:sp>
      <p:sp>
        <p:nvSpPr>
          <p:cNvPr id="23" name="文本框 2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32AFE5F-38C7-9D45-B2D2-D81BC9794B9A}"/>
              </a:ext>
            </a:extLst>
          </p:cNvPr>
          <p:cNvSpPr txBox="1"/>
          <p:nvPr/>
        </p:nvSpPr>
        <p:spPr>
          <a:xfrm>
            <a:off x="9847541" y="4287849"/>
            <a:ext cx="7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03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</a:endParaRPr>
          </a:p>
        </p:txBody>
      </p:sp>
      <p:sp>
        <p:nvSpPr>
          <p:cNvPr id="26" name="文本框 25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9EEA7260-5494-2744-90B9-1FE2CD48C321}"/>
              </a:ext>
            </a:extLst>
          </p:cNvPr>
          <p:cNvSpPr txBox="1"/>
          <p:nvPr/>
        </p:nvSpPr>
        <p:spPr>
          <a:xfrm>
            <a:off x="5693818" y="3679044"/>
            <a:ext cx="223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Poppins" panose="02000000000000000000" pitchFamily="2" charset="0"/>
                <a:cs typeface="Poppins" panose="02000000000000000000" pitchFamily="2" charset="0"/>
              </a:rPr>
              <a:t>并行开发    提高效率</a:t>
            </a:r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3720FA2E-2820-4183-84D5-67B827FAB2D8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4" name="文本框 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D64EF02-15CB-52F1-4A64-62FBB618CADC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7BCDE48-2498-80D8-DEEC-B16A64FCF169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2FD25F7-E1E9-CCD2-9D8E-A373351473BD}"/>
              </a:ext>
            </a:extLst>
          </p:cNvPr>
          <p:cNvSpPr/>
          <p:nvPr/>
        </p:nvSpPr>
        <p:spPr>
          <a:xfrm>
            <a:off x="1963402" y="2005576"/>
            <a:ext cx="3148236" cy="31482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004733A-59D2-AB87-FA8E-DB4039CB2850}"/>
              </a:ext>
            </a:extLst>
          </p:cNvPr>
          <p:cNvSpPr/>
          <p:nvPr/>
        </p:nvSpPr>
        <p:spPr>
          <a:xfrm>
            <a:off x="7664059" y="468876"/>
            <a:ext cx="1642074" cy="164207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24E1DDB-DFE4-033D-CC35-9D1E0A95E2CF}"/>
              </a:ext>
            </a:extLst>
          </p:cNvPr>
          <p:cNvSpPr txBox="1"/>
          <p:nvPr/>
        </p:nvSpPr>
        <p:spPr>
          <a:xfrm>
            <a:off x="5679318" y="2802450"/>
            <a:ext cx="2482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小组分工</a:t>
            </a:r>
          </a:p>
        </p:txBody>
      </p:sp>
      <p:sp>
        <p:nvSpPr>
          <p:cNvPr id="30" name="文本框 2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C203A54B-1EFF-58C3-B2FF-E44020F756D6}"/>
              </a:ext>
            </a:extLst>
          </p:cNvPr>
          <p:cNvSpPr txBox="1"/>
          <p:nvPr/>
        </p:nvSpPr>
        <p:spPr>
          <a:xfrm>
            <a:off x="7727692" y="4626700"/>
            <a:ext cx="791836" cy="78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后  端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DIN" pitchFamily="2" charset="0"/>
            </a:endParaRPr>
          </a:p>
          <a:p>
            <a:pPr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开  发</a:t>
            </a:r>
          </a:p>
        </p:txBody>
      </p:sp>
      <p:sp>
        <p:nvSpPr>
          <p:cNvPr id="31" name="文本框 3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9F702312-6088-5E1A-CD86-4950CDC63CC8}"/>
              </a:ext>
            </a:extLst>
          </p:cNvPr>
          <p:cNvSpPr txBox="1"/>
          <p:nvPr/>
        </p:nvSpPr>
        <p:spPr>
          <a:xfrm>
            <a:off x="9822196" y="4625351"/>
            <a:ext cx="791836" cy="78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" pitchFamily="2" charset="0"/>
              </a:rPr>
              <a:t>数 据爬 取</a:t>
            </a:r>
          </a:p>
        </p:txBody>
      </p:sp>
      <p:sp>
        <p:nvSpPr>
          <p:cNvPr id="3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CE8E7AD7-F253-B663-B8D1-63491CD7ABAF}"/>
              </a:ext>
            </a:extLst>
          </p:cNvPr>
          <p:cNvSpPr txBox="1">
            <a:spLocks/>
          </p:cNvSpPr>
          <p:nvPr/>
        </p:nvSpPr>
        <p:spPr>
          <a:xfrm>
            <a:off x="6397397" y="4851587"/>
            <a:ext cx="1426674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前端界面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设计及实现    </a:t>
            </a:r>
            <a:r>
              <a:rPr lang="en-US" altLang="zh-CN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人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4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2FB2CB4D-CE37-A50C-D9AE-A4A377B9AEE3}"/>
              </a:ext>
            </a:extLst>
          </p:cNvPr>
          <p:cNvSpPr txBox="1">
            <a:spLocks/>
          </p:cNvSpPr>
          <p:nvPr/>
        </p:nvSpPr>
        <p:spPr>
          <a:xfrm>
            <a:off x="8470371" y="4851587"/>
            <a:ext cx="1426674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后端接口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设计及实现    </a:t>
            </a:r>
            <a:r>
              <a:rPr lang="en-US" altLang="zh-CN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人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5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0820BE68-C1B4-5967-5A95-3D0F6252C504}"/>
              </a:ext>
            </a:extLst>
          </p:cNvPr>
          <p:cNvSpPr txBox="1">
            <a:spLocks/>
          </p:cNvSpPr>
          <p:nvPr/>
        </p:nvSpPr>
        <p:spPr>
          <a:xfrm>
            <a:off x="10534712" y="4857312"/>
            <a:ext cx="1370744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数据爬取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及其处理  </a:t>
            </a:r>
            <a:r>
              <a:rPr lang="en-US" altLang="zh-CN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1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人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47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E6CA40B-97B3-4F4D-8DD6-8D5F70C63CA6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8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ACDCFC12-911A-4A16-A323-774374E8100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24659EC-1488-070F-EBE1-39C0EA7EE67A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D2C071A-5D04-C9FE-E25D-FD75C174E523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996EB74-7225-9D6C-D953-954F15398486}"/>
              </a:ext>
            </a:extLst>
          </p:cNvPr>
          <p:cNvSpPr txBox="1"/>
          <p:nvPr/>
        </p:nvSpPr>
        <p:spPr>
          <a:xfrm>
            <a:off x="800071" y="1003199"/>
            <a:ext cx="2482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项目进度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2C1F12A-19C1-A92B-CC0B-1DC10EA00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8217" y="962568"/>
            <a:ext cx="7212626" cy="513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6E77DC5-2214-924A-B548-445D78E71A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9079198" y="4655267"/>
            <a:ext cx="3168650" cy="3168650"/>
          </a:xfrm>
          <a:prstGeom prst="rect">
            <a:avLst/>
          </a:prstGeom>
        </p:spPr>
      </p:pic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06D37E-2514-DF29-DD94-12EEEECEB5F2}"/>
              </a:ext>
            </a:extLst>
          </p:cNvPr>
          <p:cNvSpPr txBox="1"/>
          <p:nvPr/>
        </p:nvSpPr>
        <p:spPr>
          <a:xfrm>
            <a:off x="800071" y="2111513"/>
            <a:ext cx="984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前端</a:t>
            </a:r>
          </a:p>
        </p:txBody>
      </p:sp>
      <p:sp>
        <p:nvSpPr>
          <p:cNvPr id="25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75AB942C-57F4-9500-3AF5-E004C0326383}"/>
              </a:ext>
            </a:extLst>
          </p:cNvPr>
          <p:cNvSpPr txBox="1">
            <a:spLocks/>
          </p:cNvSpPr>
          <p:nvPr/>
        </p:nvSpPr>
        <p:spPr>
          <a:xfrm>
            <a:off x="867697" y="2774812"/>
            <a:ext cx="2347027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界面原型设计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实现登录及部分数据展示界面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7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E6CA40B-97B3-4F4D-8DD6-8D5F70C63CA6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8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ACDCFC12-911A-4A16-A323-774374E8100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24659EC-1488-070F-EBE1-39C0EA7EE67A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D2C071A-5D04-C9FE-E25D-FD75C174E523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996EB74-7225-9D6C-D953-954F15398486}"/>
              </a:ext>
            </a:extLst>
          </p:cNvPr>
          <p:cNvSpPr txBox="1"/>
          <p:nvPr/>
        </p:nvSpPr>
        <p:spPr>
          <a:xfrm>
            <a:off x="800071" y="1003199"/>
            <a:ext cx="2482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项目进度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2C1F12A-19C1-A92B-CC0B-1DC10EA00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547" y="962568"/>
            <a:ext cx="7153965" cy="513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6E77DC5-2214-924A-B548-445D78E71A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9079198" y="4655267"/>
            <a:ext cx="3168650" cy="3168650"/>
          </a:xfrm>
          <a:prstGeom prst="rect">
            <a:avLst/>
          </a:prstGeom>
        </p:spPr>
      </p:pic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068870C-0E38-740B-3EFF-E49AD807A4AA}"/>
              </a:ext>
            </a:extLst>
          </p:cNvPr>
          <p:cNvSpPr txBox="1"/>
          <p:nvPr/>
        </p:nvSpPr>
        <p:spPr>
          <a:xfrm>
            <a:off x="800071" y="2111513"/>
            <a:ext cx="984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前端</a:t>
            </a:r>
          </a:p>
        </p:txBody>
      </p:sp>
      <p:sp>
        <p:nvSpPr>
          <p:cNvPr id="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06470108-EC72-77B8-03F7-F00711844FBA}"/>
              </a:ext>
            </a:extLst>
          </p:cNvPr>
          <p:cNvSpPr txBox="1">
            <a:spLocks/>
          </p:cNvSpPr>
          <p:nvPr/>
        </p:nvSpPr>
        <p:spPr>
          <a:xfrm>
            <a:off x="867697" y="2774812"/>
            <a:ext cx="2347027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界面原型设计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实现登录及部分数据展示界面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D0C2728-3BA4-7501-4A6E-9AEDBE8AD12E}"/>
              </a:ext>
            </a:extLst>
          </p:cNvPr>
          <p:cNvSpPr txBox="1"/>
          <p:nvPr/>
        </p:nvSpPr>
        <p:spPr>
          <a:xfrm>
            <a:off x="734184" y="3576938"/>
            <a:ext cx="984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后端</a:t>
            </a:r>
          </a:p>
        </p:txBody>
      </p:sp>
      <p:sp>
        <p:nvSpPr>
          <p:cNvPr id="1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CC01B992-0196-9C3B-591B-17B2A6C66A40}"/>
              </a:ext>
            </a:extLst>
          </p:cNvPr>
          <p:cNvSpPr txBox="1">
            <a:spLocks/>
          </p:cNvSpPr>
          <p:nvPr/>
        </p:nvSpPr>
        <p:spPr>
          <a:xfrm>
            <a:off x="801810" y="4240237"/>
            <a:ext cx="2347027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实现了部分数据的分析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提供了部分缓存数据接口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E86EC64-03CE-56DA-4EE3-047E015171E7}"/>
              </a:ext>
            </a:extLst>
          </p:cNvPr>
          <p:cNvSpPr txBox="1">
            <a:spLocks/>
          </p:cNvSpPr>
          <p:nvPr/>
        </p:nvSpPr>
        <p:spPr>
          <a:xfrm>
            <a:off x="4450387" y="6101015"/>
            <a:ext cx="5956032" cy="2418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参考了课上提到的 </a:t>
            </a:r>
            <a:r>
              <a:rPr lang="en-US" altLang="zh-CN" sz="1400" i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https://ossinsight.io/analyze/pytorch/pytorch</a:t>
            </a:r>
            <a:r>
              <a:rPr lang="en-US" altLang="zh-CN" sz="1400" i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1400" i="1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的呈现方式</a:t>
            </a:r>
            <a:endParaRPr lang="en-US" altLang="zh-CN" sz="1400" i="1" dirty="0">
              <a:solidFill>
                <a:schemeClr val="tx1">
                  <a:lumMod val="95000"/>
                  <a:lumOff val="5000"/>
                  <a:alpha val="6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362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E6CA40B-97B3-4F4D-8DD6-8D5F70C63CA6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8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ACDCFC12-911A-4A16-A323-774374E8100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24659EC-1488-070F-EBE1-39C0EA7EE67A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D2C071A-5D04-C9FE-E25D-FD75C174E523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996EB74-7225-9D6C-D953-954F15398486}"/>
              </a:ext>
            </a:extLst>
          </p:cNvPr>
          <p:cNvSpPr txBox="1"/>
          <p:nvPr/>
        </p:nvSpPr>
        <p:spPr>
          <a:xfrm>
            <a:off x="800071" y="1003199"/>
            <a:ext cx="2482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项目进度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2C1F12A-19C1-A92B-CC0B-1DC10EA00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2979" y="866255"/>
            <a:ext cx="4298561" cy="307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068870C-0E38-740B-3EFF-E49AD807A4AA}"/>
              </a:ext>
            </a:extLst>
          </p:cNvPr>
          <p:cNvSpPr txBox="1"/>
          <p:nvPr/>
        </p:nvSpPr>
        <p:spPr>
          <a:xfrm>
            <a:off x="800071" y="2111513"/>
            <a:ext cx="984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前端</a:t>
            </a:r>
          </a:p>
        </p:txBody>
      </p:sp>
      <p:sp>
        <p:nvSpPr>
          <p:cNvPr id="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06470108-EC72-77B8-03F7-F00711844FBA}"/>
              </a:ext>
            </a:extLst>
          </p:cNvPr>
          <p:cNvSpPr txBox="1">
            <a:spLocks/>
          </p:cNvSpPr>
          <p:nvPr/>
        </p:nvSpPr>
        <p:spPr>
          <a:xfrm>
            <a:off x="867697" y="2774812"/>
            <a:ext cx="2347027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界面原型设计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实现登录及部分数据展示界面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D0C2728-3BA4-7501-4A6E-9AEDBE8AD12E}"/>
              </a:ext>
            </a:extLst>
          </p:cNvPr>
          <p:cNvSpPr txBox="1"/>
          <p:nvPr/>
        </p:nvSpPr>
        <p:spPr>
          <a:xfrm>
            <a:off x="734184" y="3576938"/>
            <a:ext cx="984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后端</a:t>
            </a:r>
          </a:p>
        </p:txBody>
      </p:sp>
      <p:sp>
        <p:nvSpPr>
          <p:cNvPr id="12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CC01B992-0196-9C3B-591B-17B2A6C66A40}"/>
              </a:ext>
            </a:extLst>
          </p:cNvPr>
          <p:cNvSpPr txBox="1">
            <a:spLocks/>
          </p:cNvSpPr>
          <p:nvPr/>
        </p:nvSpPr>
        <p:spPr>
          <a:xfrm>
            <a:off x="801810" y="4240237"/>
            <a:ext cx="2347027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实现了部分数据的分析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提供了部分缓存数据接口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BB1C92D-153B-2B41-13F6-69D968F9C70B}"/>
              </a:ext>
            </a:extLst>
          </p:cNvPr>
          <p:cNvSpPr txBox="1"/>
          <p:nvPr/>
        </p:nvSpPr>
        <p:spPr>
          <a:xfrm>
            <a:off x="734184" y="5017947"/>
            <a:ext cx="1660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数据爬取</a:t>
            </a:r>
          </a:p>
        </p:txBody>
      </p:sp>
      <p:sp>
        <p:nvSpPr>
          <p:cNvPr id="13" name="Text Placeholder 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A0F7F40E-1506-E513-D0CF-273EDDC52064}"/>
              </a:ext>
            </a:extLst>
          </p:cNvPr>
          <p:cNvSpPr txBox="1">
            <a:spLocks/>
          </p:cNvSpPr>
          <p:nvPr/>
        </p:nvSpPr>
        <p:spPr>
          <a:xfrm>
            <a:off x="801810" y="5681246"/>
            <a:ext cx="2347027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00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完成技术选型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l"/>
            <a:r>
              <a:rPr lang="zh-CN" altLang="en-US" sz="1400" i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爬取框架搭建与数据表设计</a:t>
            </a:r>
            <a:endParaRPr lang="en-US" altLang="zh-CN" sz="1400" i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A11EB2C-D972-213A-84AE-FD7E69247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16" y="2889417"/>
            <a:ext cx="4503907" cy="3202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6E77DC5-2214-924A-B548-445D78E71A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8221540" y="5426365"/>
            <a:ext cx="316865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F60D22A0-3A61-0145-A1FF-9EEAC2A655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672" y="1467105"/>
            <a:ext cx="4034880" cy="4492568"/>
          </a:xfrm>
          <a:prstGeom prst="rect">
            <a:avLst/>
          </a:prstGeo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5BB350D-C5CA-4F67-8F31-31FD69F12E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0691" b="10691"/>
          <a:stretch>
            <a:fillRect/>
          </a:stretch>
        </p:blipFill>
        <p:spPr>
          <a:xfrm>
            <a:off x="8027988" y="3260725"/>
            <a:ext cx="2114550" cy="2078038"/>
          </a:xfrm>
        </p:spPr>
      </p:pic>
      <p:sp>
        <p:nvSpPr>
          <p:cNvPr id="13" name="文本框 12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022B9B82-CE3B-3E45-905E-A5F638B6E4A9}"/>
              </a:ext>
            </a:extLst>
          </p:cNvPr>
          <p:cNvSpPr txBox="1"/>
          <p:nvPr/>
        </p:nvSpPr>
        <p:spPr>
          <a:xfrm>
            <a:off x="11519693" y="3394636"/>
            <a:ext cx="385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DIN" pitchFamily="2" charset="0"/>
              </a:rPr>
              <a:t>15</a:t>
            </a:r>
            <a:endParaRPr kumimoji="1" lang="zh-CN" altLang="en-US" sz="1100" dirty="0">
              <a:solidFill>
                <a:schemeClr val="bg1"/>
              </a:solidFill>
              <a:latin typeface="DIN" pitchFamily="2" charset="0"/>
            </a:endParaRPr>
          </a:p>
        </p:txBody>
      </p:sp>
      <p:pic>
        <p:nvPicPr>
          <p:cNvPr id="22" name="图片 21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01A4CB4A-3CD0-0443-B579-DFDE9C72E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6120" y="2881312"/>
            <a:ext cx="990600" cy="990600"/>
          </a:xfrm>
          <a:custGeom>
            <a:avLst/>
            <a:gdLst>
              <a:gd name="connsiteX0" fmla="*/ 1231900 w 2463800"/>
              <a:gd name="connsiteY0" fmla="*/ 0 h 2463800"/>
              <a:gd name="connsiteX1" fmla="*/ 2463800 w 2463800"/>
              <a:gd name="connsiteY1" fmla="*/ 1231900 h 2463800"/>
              <a:gd name="connsiteX2" fmla="*/ 1231900 w 2463800"/>
              <a:gd name="connsiteY2" fmla="*/ 2463800 h 2463800"/>
              <a:gd name="connsiteX3" fmla="*/ 0 w 2463800"/>
              <a:gd name="connsiteY3" fmla="*/ 1231900 h 2463800"/>
              <a:gd name="connsiteX4" fmla="*/ 1231900 w 2463800"/>
              <a:gd name="connsiteY4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800" h="2463800">
                <a:moveTo>
                  <a:pt x="1231900" y="0"/>
                </a:moveTo>
                <a:cubicBezTo>
                  <a:pt x="1912260" y="0"/>
                  <a:pt x="2463800" y="551540"/>
                  <a:pt x="2463800" y="1231900"/>
                </a:cubicBezTo>
                <a:cubicBezTo>
                  <a:pt x="2463800" y="1912260"/>
                  <a:pt x="1912260" y="2463800"/>
                  <a:pt x="1231900" y="2463800"/>
                </a:cubicBezTo>
                <a:cubicBezTo>
                  <a:pt x="551540" y="2463800"/>
                  <a:pt x="0" y="1912260"/>
                  <a:pt x="0" y="1231900"/>
                </a:cubicBezTo>
                <a:cubicBezTo>
                  <a:pt x="0" y="551540"/>
                  <a:pt x="551540" y="0"/>
                  <a:pt x="1231900" y="0"/>
                </a:cubicBezTo>
                <a:close/>
              </a:path>
            </a:pathLst>
          </a:custGeom>
        </p:spPr>
      </p:pic>
      <p:pic>
        <p:nvPicPr>
          <p:cNvPr id="30" name="图片 29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E1C541DC-AB23-D745-AA1F-ED6DC870EE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7551" y="2648591"/>
            <a:ext cx="489755" cy="489755"/>
          </a:xfrm>
          <a:custGeom>
            <a:avLst/>
            <a:gdLst>
              <a:gd name="connsiteX0" fmla="*/ 2878913 w 5757826"/>
              <a:gd name="connsiteY0" fmla="*/ 0 h 5757826"/>
              <a:gd name="connsiteX1" fmla="*/ 5757826 w 5757826"/>
              <a:gd name="connsiteY1" fmla="*/ 2878913 h 5757826"/>
              <a:gd name="connsiteX2" fmla="*/ 2878913 w 5757826"/>
              <a:gd name="connsiteY2" fmla="*/ 5757826 h 5757826"/>
              <a:gd name="connsiteX3" fmla="*/ 0 w 5757826"/>
              <a:gd name="connsiteY3" fmla="*/ 2878913 h 5757826"/>
              <a:gd name="connsiteX4" fmla="*/ 2878913 w 5757826"/>
              <a:gd name="connsiteY4" fmla="*/ 0 h 57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7826" h="5757826">
                <a:moveTo>
                  <a:pt x="2878913" y="0"/>
                </a:moveTo>
                <a:cubicBezTo>
                  <a:pt x="4468893" y="0"/>
                  <a:pt x="5757826" y="1288933"/>
                  <a:pt x="5757826" y="2878913"/>
                </a:cubicBezTo>
                <a:cubicBezTo>
                  <a:pt x="5757826" y="4468893"/>
                  <a:pt x="4468893" y="5757826"/>
                  <a:pt x="2878913" y="5757826"/>
                </a:cubicBezTo>
                <a:cubicBezTo>
                  <a:pt x="1288933" y="5757826"/>
                  <a:pt x="0" y="4468893"/>
                  <a:pt x="0" y="2878913"/>
                </a:cubicBezTo>
                <a:cubicBezTo>
                  <a:pt x="0" y="1288933"/>
                  <a:pt x="1288933" y="0"/>
                  <a:pt x="2878913" y="0"/>
                </a:cubicBezTo>
                <a:close/>
              </a:path>
            </a:pathLst>
          </a:custGeom>
        </p:spPr>
      </p:pic>
      <p:pic>
        <p:nvPicPr>
          <p:cNvPr id="32" name="图片 31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4E43581B-A92B-2F4D-A0A6-583B9AD339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69681" y="2024062"/>
            <a:ext cx="2052638" cy="2052638"/>
          </a:xfrm>
          <a:custGeom>
            <a:avLst/>
            <a:gdLst>
              <a:gd name="connsiteX0" fmla="*/ 1026319 w 2052638"/>
              <a:gd name="connsiteY0" fmla="*/ 0 h 2052638"/>
              <a:gd name="connsiteX1" fmla="*/ 2052638 w 2052638"/>
              <a:gd name="connsiteY1" fmla="*/ 1026319 h 2052638"/>
              <a:gd name="connsiteX2" fmla="*/ 1026319 w 2052638"/>
              <a:gd name="connsiteY2" fmla="*/ 2052638 h 2052638"/>
              <a:gd name="connsiteX3" fmla="*/ 0 w 2052638"/>
              <a:gd name="connsiteY3" fmla="*/ 1026319 h 2052638"/>
              <a:gd name="connsiteX4" fmla="*/ 1026319 w 2052638"/>
              <a:gd name="connsiteY4" fmla="*/ 0 h 205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638" h="2052638">
                <a:moveTo>
                  <a:pt x="1026319" y="0"/>
                </a:moveTo>
                <a:cubicBezTo>
                  <a:pt x="1593139" y="0"/>
                  <a:pt x="2052638" y="459499"/>
                  <a:pt x="2052638" y="1026319"/>
                </a:cubicBezTo>
                <a:cubicBezTo>
                  <a:pt x="2052638" y="1593139"/>
                  <a:pt x="1593139" y="2052638"/>
                  <a:pt x="1026319" y="2052638"/>
                </a:cubicBezTo>
                <a:cubicBezTo>
                  <a:pt x="459499" y="2052638"/>
                  <a:pt x="0" y="1593139"/>
                  <a:pt x="0" y="1026319"/>
                </a:cubicBezTo>
                <a:cubicBezTo>
                  <a:pt x="0" y="459499"/>
                  <a:pt x="459499" y="0"/>
                  <a:pt x="1026319" y="0"/>
                </a:cubicBezTo>
                <a:close/>
              </a:path>
            </a:pathLst>
          </a:custGeom>
        </p:spPr>
      </p:pic>
      <p:pic>
        <p:nvPicPr>
          <p:cNvPr id="34" name="图片 33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D3472BB2-9B4C-CD42-BA28-0B7923238B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2789" y="2867287"/>
            <a:ext cx="1004626" cy="1004626"/>
          </a:xfrm>
          <a:custGeom>
            <a:avLst/>
            <a:gdLst>
              <a:gd name="connsiteX0" fmla="*/ 502313 w 1004626"/>
              <a:gd name="connsiteY0" fmla="*/ 0 h 1004626"/>
              <a:gd name="connsiteX1" fmla="*/ 1004626 w 1004626"/>
              <a:gd name="connsiteY1" fmla="*/ 502313 h 1004626"/>
              <a:gd name="connsiteX2" fmla="*/ 502313 w 1004626"/>
              <a:gd name="connsiteY2" fmla="*/ 1004626 h 1004626"/>
              <a:gd name="connsiteX3" fmla="*/ 0 w 1004626"/>
              <a:gd name="connsiteY3" fmla="*/ 502313 h 1004626"/>
              <a:gd name="connsiteX4" fmla="*/ 502313 w 1004626"/>
              <a:gd name="connsiteY4" fmla="*/ 0 h 100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626" h="1004626">
                <a:moveTo>
                  <a:pt x="502313" y="0"/>
                </a:moveTo>
                <a:cubicBezTo>
                  <a:pt x="779733" y="0"/>
                  <a:pt x="1004626" y="224893"/>
                  <a:pt x="1004626" y="502313"/>
                </a:cubicBezTo>
                <a:cubicBezTo>
                  <a:pt x="1004626" y="779733"/>
                  <a:pt x="779733" y="1004626"/>
                  <a:pt x="502313" y="1004626"/>
                </a:cubicBezTo>
                <a:cubicBezTo>
                  <a:pt x="224893" y="1004626"/>
                  <a:pt x="0" y="779733"/>
                  <a:pt x="0" y="502313"/>
                </a:cubicBezTo>
                <a:cubicBezTo>
                  <a:pt x="0" y="224893"/>
                  <a:pt x="224893" y="0"/>
                  <a:pt x="502313" y="0"/>
                </a:cubicBezTo>
                <a:close/>
              </a:path>
            </a:pathLst>
          </a:custGeom>
        </p:spPr>
      </p:pic>
      <p:pic>
        <p:nvPicPr>
          <p:cNvPr id="37" name="图片 36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>
            <a:extLst>
              <a:ext uri="{FF2B5EF4-FFF2-40B4-BE49-F238E27FC236}">
                <a16:creationId xmlns:a16="http://schemas.microsoft.com/office/drawing/2014/main" id="{CE1BAA87-A46D-C34D-881B-9D843E60A7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69761" y="2630800"/>
            <a:ext cx="507546" cy="507546"/>
          </a:xfrm>
          <a:custGeom>
            <a:avLst/>
            <a:gdLst>
              <a:gd name="connsiteX0" fmla="*/ 253773 w 507546"/>
              <a:gd name="connsiteY0" fmla="*/ 0 h 507546"/>
              <a:gd name="connsiteX1" fmla="*/ 507546 w 507546"/>
              <a:gd name="connsiteY1" fmla="*/ 253773 h 507546"/>
              <a:gd name="connsiteX2" fmla="*/ 253773 w 507546"/>
              <a:gd name="connsiteY2" fmla="*/ 507546 h 507546"/>
              <a:gd name="connsiteX3" fmla="*/ 0 w 507546"/>
              <a:gd name="connsiteY3" fmla="*/ 253773 h 507546"/>
              <a:gd name="connsiteX4" fmla="*/ 253773 w 507546"/>
              <a:gd name="connsiteY4" fmla="*/ 0 h 50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46" h="507546">
                <a:moveTo>
                  <a:pt x="253773" y="0"/>
                </a:moveTo>
                <a:cubicBezTo>
                  <a:pt x="393928" y="0"/>
                  <a:pt x="507546" y="113618"/>
                  <a:pt x="507546" y="253773"/>
                </a:cubicBezTo>
                <a:cubicBezTo>
                  <a:pt x="507546" y="393928"/>
                  <a:pt x="393928" y="507546"/>
                  <a:pt x="253773" y="507546"/>
                </a:cubicBezTo>
                <a:cubicBezTo>
                  <a:pt x="113618" y="507546"/>
                  <a:pt x="0" y="393928"/>
                  <a:pt x="0" y="253773"/>
                </a:cubicBezTo>
                <a:cubicBezTo>
                  <a:pt x="0" y="113618"/>
                  <a:pt x="113618" y="0"/>
                  <a:pt x="253773" y="0"/>
                </a:cubicBezTo>
                <a:close/>
              </a:path>
            </a:pathLst>
          </a:cu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A2430AF873C52ED97B51A3DE07FF337E3E8480EED921513166B63AF5117FA89AE6D768071927D451F0A8F8325B32DD21DB31F6F46A1260BC" hidden="1">
            <a:extLst>
              <a:ext uri="{FF2B5EF4-FFF2-40B4-BE49-F238E27FC236}">
                <a16:creationId xmlns:a16="http://schemas.microsoft.com/office/drawing/2014/main" id="{CB88201D-4D8A-4C01-B0F9-651EDC5567C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e7d195523061f1c01d60fa9f1cfcbfb3d7dea265119d71e15FBB43640B43E9A75E03FE54C774D5D4779ED45933E78901D3CB0E69E39D04A9E1E9B25CF060C4BCA4D072860494D0D8E683C2FE58414E15A2430AF873C52ED97B51A3DE07FF337E3E8480EED921513166B63AF5117FA89AE6D768071927D451F0A8F8325B32DD21DB31F6F46A1260BC</a:t>
            </a:r>
            <a:endParaRPr lang="zh-CN" altLang="en-US" sz="100"/>
          </a:p>
        </p:txBody>
      </p:sp>
      <p:sp>
        <p:nvSpPr>
          <p:cNvPr id="4" name="文本框 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7D98B77-69A8-DD3A-ACBC-84FC30E26499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6F2E344-273E-FBCA-72FF-2010CEC28B94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4B78BA6-9A7B-F3F8-1368-8198FD387CA8}"/>
              </a:ext>
            </a:extLst>
          </p:cNvPr>
          <p:cNvSpPr txBox="1"/>
          <p:nvPr/>
        </p:nvSpPr>
        <p:spPr>
          <a:xfrm>
            <a:off x="1708212" y="4001366"/>
            <a:ext cx="2482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合作心得</a:t>
            </a:r>
          </a:p>
        </p:txBody>
      </p:sp>
      <p:sp>
        <p:nvSpPr>
          <p:cNvPr id="20" name="文本框 1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9D2D97C-21CC-9BA3-0487-E4821ED98B59}"/>
              </a:ext>
            </a:extLst>
          </p:cNvPr>
          <p:cNvSpPr txBox="1"/>
          <p:nvPr/>
        </p:nvSpPr>
        <p:spPr>
          <a:xfrm>
            <a:off x="6334013" y="1078667"/>
            <a:ext cx="2004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线下交流</a:t>
            </a:r>
          </a:p>
        </p:txBody>
      </p:sp>
      <p:sp>
        <p:nvSpPr>
          <p:cNvPr id="21" name="文本框 2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348F663-BA8F-C41D-E03C-F3755A533BCD}"/>
              </a:ext>
            </a:extLst>
          </p:cNvPr>
          <p:cNvSpPr txBox="1"/>
          <p:nvPr/>
        </p:nvSpPr>
        <p:spPr>
          <a:xfrm>
            <a:off x="7343655" y="2054672"/>
            <a:ext cx="2004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定期汇报</a:t>
            </a:r>
          </a:p>
        </p:txBody>
      </p:sp>
      <p:sp>
        <p:nvSpPr>
          <p:cNvPr id="23" name="文本框 2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116A529-A551-DDA4-21FF-D4CB317B9CE0}"/>
              </a:ext>
            </a:extLst>
          </p:cNvPr>
          <p:cNvSpPr txBox="1"/>
          <p:nvPr/>
        </p:nvSpPr>
        <p:spPr>
          <a:xfrm>
            <a:off x="5872585" y="4314209"/>
            <a:ext cx="2004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积极沟通</a:t>
            </a:r>
          </a:p>
        </p:txBody>
      </p:sp>
    </p:spTree>
    <p:extLst>
      <p:ext uri="{BB962C8B-B14F-4D97-AF65-F5344CB8AC3E}">
        <p14:creationId xmlns:p14="http://schemas.microsoft.com/office/powerpoint/2010/main" val="99586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BAB3101-3C73-8349-8708-25E732B72169}"/>
              </a:ext>
            </a:extLst>
          </p:cNvPr>
          <p:cNvSpPr/>
          <p:nvPr/>
        </p:nvSpPr>
        <p:spPr>
          <a:xfrm>
            <a:off x="839788" y="944563"/>
            <a:ext cx="10512425" cy="507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888B378-605B-F940-965C-BFDA253F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692" y="1582692"/>
            <a:ext cx="3692615" cy="3692615"/>
          </a:xfrm>
          <a:prstGeom prst="rect">
            <a:avLst/>
          </a:prstGeom>
        </p:spPr>
      </p:pic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9AD9907-D19A-4B4F-AF77-8ABA226EA130}"/>
              </a:ext>
            </a:extLst>
          </p:cNvPr>
          <p:cNvSpPr txBox="1"/>
          <p:nvPr/>
        </p:nvSpPr>
        <p:spPr>
          <a:xfrm>
            <a:off x="1453615" y="3756228"/>
            <a:ext cx="3275140" cy="70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组员名单</a:t>
            </a:r>
            <a:endParaRPr kumimoji="1" lang="en-US" altLang="zh-CN" sz="1400" spc="2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魏鼎坤 周正 沈韵沨 龙鳞 裴宇航</a:t>
            </a:r>
            <a:endParaRPr kumimoji="1" lang="en-US" altLang="zh-CN" sz="1400" spc="2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56AA0B9-4FA2-C64A-9D58-ADF77F9EFC66}"/>
              </a:ext>
            </a:extLst>
          </p:cNvPr>
          <p:cNvSpPr txBox="1"/>
          <p:nvPr/>
        </p:nvSpPr>
        <p:spPr>
          <a:xfrm>
            <a:off x="8810382" y="1714426"/>
            <a:ext cx="60347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800" b="1" dirty="0">
                <a:solidFill>
                  <a:schemeClr val="bg1">
                    <a:lumMod val="7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12</a:t>
            </a:r>
            <a:endParaRPr kumimoji="1" lang="zh-CN" altLang="en-US" sz="2800" b="1" dirty="0">
              <a:solidFill>
                <a:schemeClr val="bg1">
                  <a:lumMod val="7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cxnSp>
        <p:nvCxnSpPr>
          <p:cNvPr id="10" name="直线连接符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A3874A1-CDD1-FE41-92F7-522CE109E2EF}"/>
              </a:ext>
            </a:extLst>
          </p:cNvPr>
          <p:cNvCxnSpPr>
            <a:cxnSpLocks/>
          </p:cNvCxnSpPr>
          <p:nvPr/>
        </p:nvCxnSpPr>
        <p:spPr>
          <a:xfrm flipV="1">
            <a:off x="8878153" y="2260498"/>
            <a:ext cx="467930" cy="48270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0B7142D-1FB7-5D44-8F5E-1E945F7CA6DC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967FFB4-D995-1149-A4E6-C0231CA9208F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8" name="矩形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7A523F5-80CA-C840-A42A-D05D0F2AB0D0}"/>
              </a:ext>
            </a:extLst>
          </p:cNvPr>
          <p:cNvSpPr/>
          <p:nvPr/>
        </p:nvSpPr>
        <p:spPr>
          <a:xfrm>
            <a:off x="10633076" y="4941889"/>
            <a:ext cx="1150938" cy="1511300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5FC34659-5C22-4034-AC47-F6067362D23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pic>
        <p:nvPicPr>
          <p:cNvPr id="19" name="图片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371FCD1-E564-471B-9444-47D2CC63280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34891" y="2537960"/>
            <a:ext cx="2111192" cy="2111192"/>
          </a:xfrm>
          <a:prstGeom prst="rect">
            <a:avLst/>
          </a:prstGeom>
        </p:spPr>
      </p:pic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F3E7A15-B867-D22D-F492-B11CB42B7188}"/>
              </a:ext>
            </a:extLst>
          </p:cNvPr>
          <p:cNvSpPr txBox="1"/>
          <p:nvPr/>
        </p:nvSpPr>
        <p:spPr>
          <a:xfrm>
            <a:off x="1222711" y="2839894"/>
            <a:ext cx="4873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Thank You</a:t>
            </a:r>
            <a:endParaRPr kumimoji="1"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0C9D570-D298-EB8C-A11A-B2DA9935D1CE}"/>
              </a:ext>
            </a:extLst>
          </p:cNvPr>
          <p:cNvSpPr txBox="1"/>
          <p:nvPr/>
        </p:nvSpPr>
        <p:spPr>
          <a:xfrm>
            <a:off x="9035728" y="2331069"/>
            <a:ext cx="59402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800" b="1" dirty="0">
                <a:solidFill>
                  <a:schemeClr val="bg1"/>
                </a:solidFill>
                <a:latin typeface="Josefin Sans" charset="0"/>
                <a:ea typeface="Josefin Sans" charset="0"/>
                <a:cs typeface="Josefin Sans" charset="0"/>
              </a:rPr>
              <a:t>05</a:t>
            </a:r>
            <a:endParaRPr kumimoji="1" lang="zh-CN" altLang="en-US" sz="2800" b="1" dirty="0">
              <a:solidFill>
                <a:schemeClr val="bg1"/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9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15D2194-3045-AB82-DCB2-A4CA8B84AD8A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9BD6E90-5E9B-6C8A-A9AC-16B38CAA476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868B704-5A3D-0B6C-11B5-C2EF61F8168B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D218210-E338-BB88-F75F-C1656700AC8C}"/>
              </a:ext>
            </a:extLst>
          </p:cNvPr>
          <p:cNvSpPr txBox="1"/>
          <p:nvPr/>
        </p:nvSpPr>
        <p:spPr>
          <a:xfrm>
            <a:off x="1609582" y="961335"/>
            <a:ext cx="240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需求发布会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4D5184-1EE7-94E1-C293-9631785ADB5C}"/>
              </a:ext>
            </a:extLst>
          </p:cNvPr>
          <p:cNvGrpSpPr/>
          <p:nvPr/>
        </p:nvGrpSpPr>
        <p:grpSpPr>
          <a:xfrm>
            <a:off x="4132755" y="961335"/>
            <a:ext cx="2894311" cy="707886"/>
            <a:chOff x="990464" y="2912709"/>
            <a:chExt cx="2894311" cy="707886"/>
          </a:xfrm>
        </p:grpSpPr>
        <p:sp>
          <p:nvSpPr>
  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DCB5BA7-FAA3-99E2-9674-68F2B7E5076E}"/>
                </a:ext>
              </a:extLst>
            </p:cNvPr>
            <p:cNvSpPr txBox="1"/>
            <p:nvPr/>
          </p:nvSpPr>
          <p:spPr>
            <a:xfrm>
              <a:off x="1479705" y="2912709"/>
              <a:ext cx="2405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Josefin Sans" charset="0"/>
                </a:rPr>
                <a:t>需求获取会</a:t>
              </a:r>
            </a:p>
          </p:txBody>
        </p:sp>
        <p:sp>
          <p:nvSpPr>
            <p:cNvPr id="17" name="十字形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7DD30C70-855F-DA7B-73E0-56611FC35091}"/>
                </a:ext>
              </a:extLst>
            </p:cNvPr>
            <p:cNvSpPr/>
            <p:nvPr/>
          </p:nvSpPr>
          <p:spPr>
            <a:xfrm rot="16200000">
              <a:off x="990464" y="3074038"/>
              <a:ext cx="394200" cy="394200"/>
            </a:xfrm>
            <a:prstGeom prst="plus">
              <a:avLst>
                <a:gd name="adj" fmla="val 4609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BE756-4A09-EABC-F0C4-6D0D401FD166}"/>
              </a:ext>
            </a:extLst>
          </p:cNvPr>
          <p:cNvGrpSpPr/>
          <p:nvPr/>
        </p:nvGrpSpPr>
        <p:grpSpPr>
          <a:xfrm>
            <a:off x="7122107" y="961335"/>
            <a:ext cx="3388386" cy="707886"/>
            <a:chOff x="1923842" y="4375434"/>
            <a:chExt cx="3388386" cy="707886"/>
          </a:xfrm>
        </p:grpSpPr>
        <p:sp>
          <p:nvSpPr>
  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4819F49C-1635-C124-169B-E9A7C097B471}"/>
                </a:ext>
              </a:extLst>
            </p:cNvPr>
            <p:cNvSpPr txBox="1"/>
            <p:nvPr/>
          </p:nvSpPr>
          <p:spPr>
            <a:xfrm>
              <a:off x="2380289" y="4375434"/>
              <a:ext cx="2931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Josefin Sans" charset="0"/>
                </a:rPr>
                <a:t>项目实际情况</a:t>
              </a:r>
            </a:p>
          </p:txBody>
        </p:sp>
        <p:sp>
          <p:nvSpPr>
            <p:cNvPr id="18" name="十字形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9C862CC4-D7E9-AFC5-69EC-B4942EE81D6A}"/>
                </a:ext>
              </a:extLst>
            </p:cNvPr>
            <p:cNvSpPr/>
            <p:nvPr/>
          </p:nvSpPr>
          <p:spPr>
            <a:xfrm rot="16200000">
              <a:off x="1923842" y="4532277"/>
              <a:ext cx="394200" cy="394200"/>
            </a:xfrm>
            <a:prstGeom prst="plus">
              <a:avLst>
                <a:gd name="adj" fmla="val 4609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D99937-0FF7-5A5F-6F72-6C873A2E9404}"/>
              </a:ext>
            </a:extLst>
          </p:cNvPr>
          <p:cNvGrpSpPr/>
          <p:nvPr/>
        </p:nvGrpSpPr>
        <p:grpSpPr>
          <a:xfrm>
            <a:off x="4305303" y="2562756"/>
            <a:ext cx="3341202" cy="2400178"/>
            <a:chOff x="4967911" y="2105561"/>
            <a:chExt cx="3341202" cy="3175186"/>
          </a:xfrm>
        </p:grpSpPr>
        <p:sp>
          <p:nvSpPr>
  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C96E1986-9995-F541-2E9A-953A29D34E42}"/>
                </a:ext>
              </a:extLst>
            </p:cNvPr>
            <p:cNvSpPr txBox="1"/>
            <p:nvPr/>
          </p:nvSpPr>
          <p:spPr>
            <a:xfrm>
              <a:off x="4967911" y="2105561"/>
              <a:ext cx="17132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11</a:t>
              </a:r>
            </a:p>
          </p:txBody>
        </p:sp>
        <p:sp>
          <p:nvSpPr>
  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81561D2-4BBE-0AF7-F6B5-2DBBA215C88E}"/>
                </a:ext>
              </a:extLst>
            </p:cNvPr>
            <p:cNvSpPr txBox="1"/>
            <p:nvPr/>
          </p:nvSpPr>
          <p:spPr>
            <a:xfrm>
              <a:off x="6681151" y="2633869"/>
              <a:ext cx="162796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*</a:t>
              </a:r>
              <a:endPara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65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15D2194-3045-AB82-DCB2-A4CA8B84AD8A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9BD6E90-5E9B-6C8A-A9AC-16B38CAA476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868B704-5A3D-0B6C-11B5-C2EF61F8168B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D218210-E338-BB88-F75F-C1656700AC8C}"/>
              </a:ext>
            </a:extLst>
          </p:cNvPr>
          <p:cNvSpPr txBox="1"/>
          <p:nvPr/>
        </p:nvSpPr>
        <p:spPr>
          <a:xfrm>
            <a:off x="1609582" y="961335"/>
            <a:ext cx="240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1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需求发布会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4D5184-1EE7-94E1-C293-9631785ADB5C}"/>
              </a:ext>
            </a:extLst>
          </p:cNvPr>
          <p:cNvGrpSpPr/>
          <p:nvPr/>
        </p:nvGrpSpPr>
        <p:grpSpPr>
          <a:xfrm>
            <a:off x="4132755" y="961335"/>
            <a:ext cx="2894311" cy="707886"/>
            <a:chOff x="990464" y="2912709"/>
            <a:chExt cx="2894311" cy="707886"/>
          </a:xfrm>
        </p:grpSpPr>
        <p:sp>
          <p:nvSpPr>
  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DCB5BA7-FAA3-99E2-9674-68F2B7E5076E}"/>
                </a:ext>
              </a:extLst>
            </p:cNvPr>
            <p:cNvSpPr txBox="1"/>
            <p:nvPr/>
          </p:nvSpPr>
          <p:spPr>
            <a:xfrm>
              <a:off x="1479705" y="2912709"/>
              <a:ext cx="2405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Josefin Sans" charset="0"/>
                </a:rPr>
                <a:t>需求获取会</a:t>
              </a:r>
            </a:p>
          </p:txBody>
        </p:sp>
        <p:sp>
          <p:nvSpPr>
            <p:cNvPr id="17" name="十字形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7DD30C70-855F-DA7B-73E0-56611FC35091}"/>
                </a:ext>
              </a:extLst>
            </p:cNvPr>
            <p:cNvSpPr/>
            <p:nvPr/>
          </p:nvSpPr>
          <p:spPr>
            <a:xfrm rot="16200000">
              <a:off x="990464" y="3074038"/>
              <a:ext cx="394200" cy="394200"/>
            </a:xfrm>
            <a:prstGeom prst="plus">
              <a:avLst>
                <a:gd name="adj" fmla="val 4609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BE756-4A09-EABC-F0C4-6D0D401FD166}"/>
              </a:ext>
            </a:extLst>
          </p:cNvPr>
          <p:cNvGrpSpPr/>
          <p:nvPr/>
        </p:nvGrpSpPr>
        <p:grpSpPr>
          <a:xfrm>
            <a:off x="7122107" y="961335"/>
            <a:ext cx="3388386" cy="707886"/>
            <a:chOff x="1923842" y="4375434"/>
            <a:chExt cx="3388386" cy="707886"/>
          </a:xfrm>
        </p:grpSpPr>
        <p:sp>
          <p:nvSpPr>
            <p:cNvPr id="16" name="文本框 1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4819F49C-1635-C124-169B-E9A7C097B471}"/>
                </a:ext>
              </a:extLst>
            </p:cNvPr>
            <p:cNvSpPr txBox="1"/>
            <p:nvPr/>
          </p:nvSpPr>
          <p:spPr>
            <a:xfrm>
              <a:off x="2380289" y="4375434"/>
              <a:ext cx="2931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spc="100" dirty="0">
                  <a:solidFill>
                    <a:schemeClr val="bg1">
                      <a:lumMod val="50000"/>
                    </a:schemeClr>
                  </a:solidFill>
                  <a:latin typeface="得意黑" pitchFamily="50" charset="-122"/>
                  <a:ea typeface="得意黑" pitchFamily="50" charset="-122"/>
                  <a:cs typeface="Josefin Sans" charset="0"/>
                </a:rPr>
                <a:t>项目实际情况</a:t>
              </a:r>
            </a:p>
          </p:txBody>
        </p:sp>
        <p:sp>
          <p:nvSpPr>
            <p:cNvPr id="18" name="十字形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9C862CC4-D7E9-AFC5-69EC-B4942EE81D6A}"/>
                </a:ext>
              </a:extLst>
            </p:cNvPr>
            <p:cNvSpPr/>
            <p:nvPr/>
          </p:nvSpPr>
          <p:spPr>
            <a:xfrm rot="16200000">
              <a:off x="1923842" y="4532277"/>
              <a:ext cx="394200" cy="394200"/>
            </a:xfrm>
            <a:prstGeom prst="plus">
              <a:avLst>
                <a:gd name="adj" fmla="val 4609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D99937-0FF7-5A5F-6F72-6C873A2E9404}"/>
              </a:ext>
            </a:extLst>
          </p:cNvPr>
          <p:cNvGrpSpPr/>
          <p:nvPr/>
        </p:nvGrpSpPr>
        <p:grpSpPr>
          <a:xfrm>
            <a:off x="2112060" y="2562756"/>
            <a:ext cx="3420714" cy="2400178"/>
            <a:chOff x="4967911" y="2105561"/>
            <a:chExt cx="3420714" cy="3175186"/>
          </a:xfrm>
        </p:grpSpPr>
        <p:sp>
          <p:nvSpPr>
  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C96E1986-9995-F541-2E9A-953A29D34E42}"/>
                </a:ext>
              </a:extLst>
            </p:cNvPr>
            <p:cNvSpPr txBox="1"/>
            <p:nvPr/>
          </p:nvSpPr>
          <p:spPr>
            <a:xfrm>
              <a:off x="4967911" y="2105561"/>
              <a:ext cx="17132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11</a:t>
              </a:r>
            </a:p>
          </p:txBody>
        </p:sp>
        <p:sp>
          <p:nvSpPr>
  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81561D2-4BBE-0AF7-F6B5-2DBBA215C88E}"/>
                </a:ext>
              </a:extLst>
            </p:cNvPr>
            <p:cNvSpPr txBox="1"/>
            <p:nvPr/>
          </p:nvSpPr>
          <p:spPr>
            <a:xfrm>
              <a:off x="6760663" y="2633869"/>
              <a:ext cx="162796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*</a:t>
              </a:r>
              <a:endParaRPr kumimoji="1"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23AD2C5-EDBE-1148-8757-536DAC16990F}"/>
              </a:ext>
            </a:extLst>
          </p:cNvPr>
          <p:cNvSpPr txBox="1"/>
          <p:nvPr/>
        </p:nvSpPr>
        <p:spPr>
          <a:xfrm>
            <a:off x="5004214" y="2910077"/>
            <a:ext cx="544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dirty="0">
                <a:latin typeface="得意黑" pitchFamily="50" charset="-122"/>
                <a:ea typeface="得意黑" pitchFamily="50" charset="-122"/>
              </a:rPr>
              <a:t>用户需求</a:t>
            </a:r>
          </a:p>
        </p:txBody>
      </p:sp>
    </p:spTree>
    <p:extLst>
      <p:ext uri="{BB962C8B-B14F-4D97-AF65-F5344CB8AC3E}">
        <p14:creationId xmlns:p14="http://schemas.microsoft.com/office/powerpoint/2010/main" val="156295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9BD6E90-5E9B-6C8A-A9AC-16B38CAA476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15D2194-3045-AB82-DCB2-A4CA8B84AD8A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868B704-5A3D-0B6C-11B5-C2EF61F8168B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D99937-0FF7-5A5F-6F72-6C873A2E9404}"/>
              </a:ext>
            </a:extLst>
          </p:cNvPr>
          <p:cNvGrpSpPr/>
          <p:nvPr/>
        </p:nvGrpSpPr>
        <p:grpSpPr>
          <a:xfrm>
            <a:off x="1244040" y="3088094"/>
            <a:ext cx="1041607" cy="1209096"/>
            <a:chOff x="4967911" y="2105561"/>
            <a:chExt cx="1041607" cy="1599509"/>
          </a:xfrm>
        </p:grpSpPr>
        <p:sp>
          <p:nvSpPr>
  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C96E1986-9995-F541-2E9A-953A29D34E42}"/>
                </a:ext>
              </a:extLst>
            </p:cNvPr>
            <p:cNvSpPr txBox="1"/>
            <p:nvPr/>
          </p:nvSpPr>
          <p:spPr>
            <a:xfrm>
              <a:off x="4967911" y="2105561"/>
              <a:ext cx="723905" cy="134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11</a:t>
              </a:r>
            </a:p>
          </p:txBody>
        </p:sp>
        <p:sp>
          <p:nvSpPr>
  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81561D2-4BBE-0AF7-F6B5-2DBBA215C88E}"/>
                </a:ext>
              </a:extLst>
            </p:cNvPr>
            <p:cNvSpPr txBox="1"/>
            <p:nvPr/>
          </p:nvSpPr>
          <p:spPr>
            <a:xfrm>
              <a:off x="5620977" y="2361453"/>
              <a:ext cx="388541" cy="134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*</a:t>
              </a:r>
              <a:endParaRPr kumimoji="1" lang="en-US" altLang="zh-C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23AD2C5-EDBE-1148-8757-536DAC16990F}"/>
              </a:ext>
            </a:extLst>
          </p:cNvPr>
          <p:cNvSpPr txBox="1"/>
          <p:nvPr/>
        </p:nvSpPr>
        <p:spPr>
          <a:xfrm>
            <a:off x="2308899" y="3250050"/>
            <a:ext cx="190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用户需求</a:t>
            </a:r>
          </a:p>
        </p:txBody>
      </p:sp>
      <p:sp>
        <p:nvSpPr>
          <p:cNvPr id="7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FBE0319-8A07-13BC-C481-87A286D464DF}"/>
              </a:ext>
            </a:extLst>
          </p:cNvPr>
          <p:cNvSpPr/>
          <p:nvPr/>
        </p:nvSpPr>
        <p:spPr>
          <a:xfrm>
            <a:off x="4825997" y="984744"/>
            <a:ext cx="6058133" cy="512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UC-AD-1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用户添加监视项目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UC-1 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用户检索项目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UC-2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用户查看项目基本数据分析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UC-3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用户查看项目贡献分析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UC-4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用户查看活跃度分析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UC-5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用户查看讨论数据分析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UC-6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用户查看项目 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issue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分析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UC-7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用户查看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PyTorch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项目分析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UC-8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用户以多项目横向对比方式进行数据展示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UC-9  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用户筛选数据进行数据展示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UC-10     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用户对数据进行排序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Josefi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0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9BD6E90-5E9B-6C8A-A9AC-16B38CAA4764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704FE5F-5E9E-F4DD-D145-627500F4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45" y="2179865"/>
            <a:ext cx="8853997" cy="1050783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C706578-5653-6606-574D-EB7F8A4B53FF}"/>
              </a:ext>
            </a:extLst>
          </p:cNvPr>
          <p:cNvSpPr/>
          <p:nvPr/>
        </p:nvSpPr>
        <p:spPr>
          <a:xfrm>
            <a:off x="0" y="0"/>
            <a:ext cx="12192000" cy="2174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15D2194-3045-AB82-DCB2-A4CA8B84AD8A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Han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</a:t>
            </a:r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4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868B704-5A3D-0B6C-11B5-C2EF61F8168B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D99937-0FF7-5A5F-6F72-6C873A2E9404}"/>
              </a:ext>
            </a:extLst>
          </p:cNvPr>
          <p:cNvGrpSpPr/>
          <p:nvPr/>
        </p:nvGrpSpPr>
        <p:grpSpPr>
          <a:xfrm>
            <a:off x="1244040" y="965862"/>
            <a:ext cx="1041607" cy="1209096"/>
            <a:chOff x="4967911" y="2105561"/>
            <a:chExt cx="1041607" cy="1599509"/>
          </a:xfrm>
        </p:grpSpPr>
        <p:sp>
          <p:nvSpPr>
            <p:cNvPr id="2" name="文本框 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C96E1986-9995-F541-2E9A-953A29D34E42}"/>
                </a:ext>
              </a:extLst>
            </p:cNvPr>
            <p:cNvSpPr txBox="1"/>
            <p:nvPr/>
          </p:nvSpPr>
          <p:spPr>
            <a:xfrm>
              <a:off x="4967911" y="2105561"/>
              <a:ext cx="723905" cy="134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11</a:t>
              </a:r>
            </a:p>
          </p:txBody>
        </p:sp>
        <p:sp>
          <p:nvSpPr>
  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B81561D2-4BBE-0AF7-F6B5-2DBBA215C88E}"/>
                </a:ext>
              </a:extLst>
            </p:cNvPr>
            <p:cNvSpPr txBox="1"/>
            <p:nvPr/>
          </p:nvSpPr>
          <p:spPr>
            <a:xfrm>
              <a:off x="5620977" y="2361453"/>
              <a:ext cx="388541" cy="134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*</a:t>
              </a:r>
              <a:endParaRPr kumimoji="1" lang="en-US" altLang="zh-C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23AD2C5-EDBE-1148-8757-536DAC16990F}"/>
              </a:ext>
            </a:extLst>
          </p:cNvPr>
          <p:cNvSpPr txBox="1"/>
          <p:nvPr/>
        </p:nvSpPr>
        <p:spPr>
          <a:xfrm>
            <a:off x="2308899" y="1127818"/>
            <a:ext cx="190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用户需求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B160F9D-26A9-E682-48F6-80FE0812D5A3}"/>
              </a:ext>
            </a:extLst>
          </p:cNvPr>
          <p:cNvGrpSpPr/>
          <p:nvPr/>
        </p:nvGrpSpPr>
        <p:grpSpPr>
          <a:xfrm>
            <a:off x="4401876" y="973930"/>
            <a:ext cx="7077568" cy="1015663"/>
            <a:chOff x="4401876" y="973930"/>
            <a:chExt cx="7077568" cy="1015663"/>
          </a:xfrm>
        </p:grpSpPr>
        <p:sp>
          <p:nvSpPr>
            <p:cNvPr id="6" name="文本框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<a:extLst>
                <a:ext uri="{FF2B5EF4-FFF2-40B4-BE49-F238E27FC236}">
                  <a16:creationId xmlns:a16="http://schemas.microsoft.com/office/drawing/2014/main" id="{A76DC183-5860-3618-E129-537E3B1B5758}"/>
                </a:ext>
              </a:extLst>
            </p:cNvPr>
            <p:cNvSpPr txBox="1"/>
            <p:nvPr/>
          </p:nvSpPr>
          <p:spPr>
            <a:xfrm>
              <a:off x="4401876" y="1012403"/>
              <a:ext cx="72390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5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Josefin Sans" charset="0"/>
                  <a:ea typeface="Josefin Sans" charset="0"/>
                  <a:cs typeface="Josefin Sans" charset="0"/>
                </a:rPr>
                <a:t>&amp;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2B51A85-E704-846E-7D21-E988EC3FAE46}"/>
                </a:ext>
              </a:extLst>
            </p:cNvPr>
            <p:cNvGrpSpPr/>
            <p:nvPr/>
          </p:nvGrpSpPr>
          <p:grpSpPr>
            <a:xfrm>
              <a:off x="5332420" y="973930"/>
              <a:ext cx="6147024" cy="1015663"/>
              <a:chOff x="5332420" y="973930"/>
              <a:chExt cx="6147024" cy="1015663"/>
            </a:xfrm>
          </p:grpSpPr>
          <p:sp>
            <p:nvSpPr>
    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    <a:extLst>
                  <a:ext uri="{FF2B5EF4-FFF2-40B4-BE49-F238E27FC236}">
                    <a16:creationId xmlns:a16="http://schemas.microsoft.com/office/drawing/2014/main" id="{675309C4-DB4D-478C-21F4-53707586FF6C}"/>
                  </a:ext>
                </a:extLst>
              </p:cNvPr>
              <p:cNvSpPr txBox="1"/>
              <p:nvPr/>
            </p:nvSpPr>
            <p:spPr>
              <a:xfrm>
                <a:off x="5332420" y="973930"/>
                <a:ext cx="15271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Josefin Sans" charset="0"/>
                    <a:ea typeface="Josefin Sans" charset="0"/>
                    <a:cs typeface="Josefin Sans" charset="0"/>
                  </a:rPr>
                  <a:t>33p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6A56520-C8C8-D5E6-831C-B2805D3A8A32}"/>
                  </a:ext>
                </a:extLst>
              </p:cNvPr>
              <p:cNvSpPr txBox="1"/>
              <p:nvPr/>
            </p:nvSpPr>
            <p:spPr>
              <a:xfrm>
                <a:off x="6859580" y="1116920"/>
                <a:ext cx="4619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latin typeface="得意黑" pitchFamily="50" charset="-122"/>
                    <a:ea typeface="得意黑" pitchFamily="50" charset="-122"/>
                  </a:rPr>
                  <a:t>软件需求规格说明书 </a:t>
                </a:r>
                <a:r>
                  <a:rPr lang="en-US" altLang="zh-CN" sz="4000" dirty="0">
                    <a:latin typeface="得意黑" pitchFamily="50" charset="-122"/>
                    <a:ea typeface="得意黑" pitchFamily="50" charset="-122"/>
                  </a:rPr>
                  <a:t>2.0</a:t>
                </a:r>
                <a:endParaRPr lang="zh-CN" altLang="en-US" sz="4000" dirty="0">
                  <a:latin typeface="得意黑" pitchFamily="50" charset="-122"/>
                  <a:ea typeface="得意黑" pitchFamily="50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454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3.125E-6 -0.870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595D65C-EA8A-8E40-AB96-0D5EA97D1121}"/>
              </a:ext>
            </a:extLst>
          </p:cNvPr>
          <p:cNvSpPr txBox="1"/>
          <p:nvPr/>
        </p:nvSpPr>
        <p:spPr>
          <a:xfrm>
            <a:off x="10820134" y="6239592"/>
            <a:ext cx="65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05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4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A0E62D7-23D0-9A46-A5FA-7F78D4E5F2D1}"/>
              </a:ext>
            </a:extLst>
          </p:cNvPr>
          <p:cNvSpPr/>
          <p:nvPr/>
        </p:nvSpPr>
        <p:spPr>
          <a:xfrm>
            <a:off x="741340" y="2226691"/>
            <a:ext cx="2864009" cy="300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   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本系统将主要面向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有意研究 </a:t>
            </a:r>
            <a:r>
              <a:rPr lang="en-US" altLang="zh-CN" sz="1600" b="1" u="sng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Pytorch</a:t>
            </a:r>
            <a:r>
              <a:rPr lang="en-US" altLang="zh-CN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开源项目的开发者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，该类用户的研究主题明确且单一，</a:t>
            </a:r>
            <a:r>
              <a:rPr lang="zh-CN" altLang="en-US" sz="1600" b="1" u="sng" dirty="0">
                <a:latin typeface="等线 Light" panose="02010600030101010101" pitchFamily="2" charset="-122"/>
                <a:ea typeface="等线 Light" panose="02010600030101010101" pitchFamily="2" charset="-122"/>
              </a:rPr>
              <a:t>偏向轻度使用，但对于数据覆盖的全面性以及分析的专业性可能有较高的需求</a:t>
            </a:r>
            <a:r>
              <a:rPr lang="zh-CN" altLang="en-US" sz="16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。在开发过程中可针对用户的行为特 征做相应优化调整。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Josefin Sans Light" charset="0"/>
            </a:endParaRPr>
          </a:p>
        </p:txBody>
      </p:sp>
      <p:sp>
        <p:nvSpPr>
          <p:cNvPr id="15" name="文本框 1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1D2B0FC-3435-0344-A668-18A5EA560664}"/>
              </a:ext>
            </a:extLst>
          </p:cNvPr>
          <p:cNvSpPr txBox="1"/>
          <p:nvPr/>
        </p:nvSpPr>
        <p:spPr>
          <a:xfrm>
            <a:off x="1357433" y="1703844"/>
            <a:ext cx="163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得意黑" pitchFamily="50" charset="-122"/>
                <a:ea typeface="得意黑" pitchFamily="50" charset="-122"/>
                <a:cs typeface="Josefin Sans" charset="0"/>
              </a:rPr>
              <a:t>用户群体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913AD431-21B8-4689-88D1-43B5AC1DA3B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0720858-9BA8-402E-3A6B-699C0A7BA252}"/>
              </a:ext>
            </a:extLst>
          </p:cNvPr>
          <p:cNvSpPr txBox="1"/>
          <p:nvPr/>
        </p:nvSpPr>
        <p:spPr>
          <a:xfrm>
            <a:off x="743610" y="6293453"/>
            <a:ext cx="104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b="1" spc="200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Josefin Sans" charset="0"/>
              </a:rPr>
              <a:t>软需五杰组</a:t>
            </a:r>
          </a:p>
        </p:txBody>
      </p:sp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0D5AF36-03A3-30D5-F3DC-B76BCAAF7715}"/>
              </a:ext>
            </a:extLst>
          </p:cNvPr>
          <p:cNvSpPr txBox="1"/>
          <p:nvPr/>
        </p:nvSpPr>
        <p:spPr>
          <a:xfrm>
            <a:off x="734184" y="333715"/>
            <a:ext cx="19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Open Source</a:t>
            </a:r>
          </a:p>
          <a:p>
            <a:r>
              <a:rPr kumimoji="1" lang="en-US" altLang="zh-CN" sz="1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Playfair Display" charset="0"/>
              </a:rPr>
              <a:t>  Project Analyst</a:t>
            </a:r>
            <a:endParaRPr kumimoji="1" lang="zh-CN" altLang="en-US" sz="1200" b="1" spc="1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Playfair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e7d195523061f1c01d60fa9f1cfcbfb3d7dea265119d71e15FBB43640B43E9A75E03FE54C774D5D4779ED45933E78901D3CB0E69E39D04A9E1E9B25CF060C4BCA4D072860494D0D8E683C2FE58414E15A257B8C98CAC931B2A91D95E391D8F56A6B197C339044743E4A827576812018FE092D8F796C38DC487F641821CDDB0736DD3EE0F684ACE40</_7b1dac89e7d195523061f1c0316ecb71>
</e7d195523061f1c0>
</file>

<file path=customXml/itemProps1.xml><?xml version="1.0" encoding="utf-8"?>
<ds:datastoreItem xmlns:ds="http://schemas.openxmlformats.org/officeDocument/2006/customXml" ds:itemID="{AADA704B-E611-47B3-A762-603A9EFC9C3C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2392</Words>
  <Application>Microsoft Office PowerPoint</Application>
  <PresentationFormat>宽屏</PresentationFormat>
  <Paragraphs>555</Paragraphs>
  <Slides>47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Yu Gothic UI Semibold</vt:lpstr>
      <vt:lpstr>得意黑</vt:lpstr>
      <vt:lpstr>DengXian</vt:lpstr>
      <vt:lpstr>DengXian</vt:lpstr>
      <vt:lpstr>DengXian Light</vt:lpstr>
      <vt:lpstr>DengXian Light</vt:lpstr>
      <vt:lpstr>宋体</vt:lpstr>
      <vt:lpstr>Arial</vt:lpstr>
      <vt:lpstr>DIN</vt:lpstr>
      <vt:lpstr>Josefin Sans</vt:lpstr>
      <vt:lpstr>Playfair Display</vt:lpstr>
      <vt:lpstr>Poppins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沈 韵沨</cp:lastModifiedBy>
  <cp:revision>77</cp:revision>
  <dcterms:created xsi:type="dcterms:W3CDTF">2017-10-26T15:12:09Z</dcterms:created>
  <dcterms:modified xsi:type="dcterms:W3CDTF">2022-12-12T06:35:11Z</dcterms:modified>
</cp:coreProperties>
</file>